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60" r:id="rId3"/>
    <p:sldId id="337" r:id="rId4"/>
    <p:sldId id="336" r:id="rId5"/>
    <p:sldId id="335" r:id="rId6"/>
    <p:sldId id="334" r:id="rId7"/>
    <p:sldId id="273" r:id="rId8"/>
    <p:sldId id="326" r:id="rId9"/>
    <p:sldId id="321" r:id="rId10"/>
    <p:sldId id="332" r:id="rId11"/>
    <p:sldId id="338" r:id="rId12"/>
    <p:sldId id="339" r:id="rId13"/>
    <p:sldId id="325" r:id="rId14"/>
    <p:sldId id="333" r:id="rId15"/>
    <p:sldId id="340" r:id="rId16"/>
    <p:sldId id="309" r:id="rId17"/>
    <p:sldId id="275" r:id="rId18"/>
    <p:sldId id="341" r:id="rId19"/>
    <p:sldId id="342" r:id="rId20"/>
    <p:sldId id="344" r:id="rId21"/>
    <p:sldId id="343" r:id="rId22"/>
    <p:sldId id="264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ata Szymańska" initials="RS" lastIdx="1" clrIdx="0">
    <p:extLst>
      <p:ext uri="{19B8F6BF-5375-455C-9EA6-DF929625EA0E}">
        <p15:presenceInfo xmlns:p15="http://schemas.microsoft.com/office/powerpoint/2012/main" userId="S-1-5-21-1498053548-1697324998-3728629643-92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4C4C"/>
    <a:srgbClr val="CD3910"/>
    <a:srgbClr val="FAB60D"/>
    <a:srgbClr val="B8EA43"/>
    <a:srgbClr val="209ECE"/>
    <a:srgbClr val="2A9A44"/>
    <a:srgbClr val="FFFFFF"/>
    <a:srgbClr val="703154"/>
    <a:srgbClr val="312F2F"/>
    <a:srgbClr val="358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2" autoAdjust="0"/>
    <p:restoredTop sz="94663" autoAdjust="0"/>
  </p:normalViewPr>
  <p:slideViewPr>
    <p:cSldViewPr snapToGrid="0">
      <p:cViewPr varScale="1">
        <p:scale>
          <a:sx n="119" d="100"/>
          <a:sy n="119" d="100"/>
        </p:scale>
        <p:origin x="96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434130-EA22-4722-A2F8-B3C06FF23345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C3A70D78-8E0C-47F8-B79E-02D08D7CF5E4}">
      <dgm:prSet phldrT="[Tekst]"/>
      <dgm:spPr/>
      <dgm:t>
        <a:bodyPr/>
        <a:lstStyle/>
        <a:p>
          <a:r>
            <a:rPr lang="pl-PL" b="1" dirty="0"/>
            <a:t>1997</a:t>
          </a:r>
        </a:p>
      </dgm:t>
    </dgm:pt>
    <dgm:pt modelId="{ACF2A0E4-A9BF-409F-9DC4-50762A27FF9D}" type="parTrans" cxnId="{8032B948-D8F5-4A28-830B-5BEF6656DB1A}">
      <dgm:prSet/>
      <dgm:spPr/>
      <dgm:t>
        <a:bodyPr/>
        <a:lstStyle/>
        <a:p>
          <a:endParaRPr lang="pl-PL"/>
        </a:p>
      </dgm:t>
    </dgm:pt>
    <dgm:pt modelId="{FC199AE3-D8F1-4660-8034-BCB6155E0F17}" type="sibTrans" cxnId="{8032B948-D8F5-4A28-830B-5BEF6656DB1A}">
      <dgm:prSet/>
      <dgm:spPr/>
      <dgm:t>
        <a:bodyPr/>
        <a:lstStyle/>
        <a:p>
          <a:endParaRPr lang="pl-PL"/>
        </a:p>
      </dgm:t>
    </dgm:pt>
    <dgm:pt modelId="{E7FAF79A-D165-4D20-A42F-AE7572A868CD}">
      <dgm:prSet phldrT="[Tekst]" custT="1"/>
      <dgm:spPr/>
      <dgm:t>
        <a:bodyPr/>
        <a:lstStyle/>
        <a:p>
          <a:pPr algn="just">
            <a:buFontTx/>
            <a:buNone/>
          </a:pPr>
          <a:r>
            <a:rPr lang="pl-PL" sz="1500" dirty="0">
              <a:solidFill>
                <a:schemeClr val="tx1">
                  <a:lumMod val="65000"/>
                  <a:lumOff val="35000"/>
                </a:schemeClr>
              </a:solidFill>
            </a:rPr>
            <a:t>  </a:t>
          </a:r>
          <a:r>
            <a:rPr lang="pl-PL" sz="1600" b="1" dirty="0">
              <a:solidFill>
                <a:schemeClr val="tx1">
                  <a:lumMod val="50000"/>
                  <a:lumOff val="50000"/>
                </a:schemeClr>
              </a:solidFill>
            </a:rPr>
            <a:t>Założenie firmy HYDROPRESS W Elblągu</a:t>
          </a:r>
        </a:p>
      </dgm:t>
    </dgm:pt>
    <dgm:pt modelId="{AE062533-7D9A-4ADA-BC7F-068EF042E58C}" type="parTrans" cxnId="{02039A58-668B-4558-8C1E-E2D204CD675E}">
      <dgm:prSet/>
      <dgm:spPr/>
      <dgm:t>
        <a:bodyPr/>
        <a:lstStyle/>
        <a:p>
          <a:endParaRPr lang="pl-PL"/>
        </a:p>
      </dgm:t>
    </dgm:pt>
    <dgm:pt modelId="{EA7AAACA-B25E-42F1-B871-53966CD3C993}" type="sibTrans" cxnId="{02039A58-668B-4558-8C1E-E2D204CD675E}">
      <dgm:prSet/>
      <dgm:spPr/>
      <dgm:t>
        <a:bodyPr/>
        <a:lstStyle/>
        <a:p>
          <a:endParaRPr lang="pl-PL"/>
        </a:p>
      </dgm:t>
    </dgm:pt>
    <dgm:pt modelId="{750130DA-0A15-4D98-A760-D3B2FE19D9E3}">
      <dgm:prSet phldrT="[Tekst]"/>
      <dgm:spPr/>
      <dgm:t>
        <a:bodyPr/>
        <a:lstStyle/>
        <a:p>
          <a:r>
            <a:rPr lang="pl-PL" b="1" dirty="0"/>
            <a:t>2004-2006</a:t>
          </a:r>
        </a:p>
      </dgm:t>
    </dgm:pt>
    <dgm:pt modelId="{29F52E48-E45E-4789-9D93-EF8AE7BAC63F}" type="parTrans" cxnId="{4E1BFAB3-27DC-4A84-9659-F919DF549939}">
      <dgm:prSet/>
      <dgm:spPr/>
      <dgm:t>
        <a:bodyPr/>
        <a:lstStyle/>
        <a:p>
          <a:endParaRPr lang="pl-PL"/>
        </a:p>
      </dgm:t>
    </dgm:pt>
    <dgm:pt modelId="{67217389-7C64-45C6-A998-520E43224D3E}" type="sibTrans" cxnId="{4E1BFAB3-27DC-4A84-9659-F919DF549939}">
      <dgm:prSet/>
      <dgm:spPr/>
      <dgm:t>
        <a:bodyPr/>
        <a:lstStyle/>
        <a:p>
          <a:endParaRPr lang="pl-PL"/>
        </a:p>
      </dgm:t>
    </dgm:pt>
    <dgm:pt modelId="{0E5371ED-7E6F-4D70-B50D-074C4A4823EC}">
      <dgm:prSet phldrT="[Tekst]" custT="1"/>
      <dgm:spPr/>
      <dgm:t>
        <a:bodyPr/>
        <a:lstStyle/>
        <a:p>
          <a:pPr>
            <a:buFontTx/>
            <a:buNone/>
          </a:pPr>
          <a:r>
            <a:rPr lang="pl-PL" sz="1500" dirty="0">
              <a:solidFill>
                <a:schemeClr val="tx1">
                  <a:lumMod val="65000"/>
                  <a:lumOff val="35000"/>
                </a:schemeClr>
              </a:solidFill>
            </a:rPr>
            <a:t>  </a:t>
          </a:r>
          <a:r>
            <a:rPr lang="pl-PL" sz="1600" b="1" dirty="0">
              <a:solidFill>
                <a:schemeClr val="tx1">
                  <a:lumMod val="50000"/>
                  <a:lumOff val="50000"/>
                </a:schemeClr>
              </a:solidFill>
            </a:rPr>
            <a:t>Powstają oddziały firmy w Gdańsku                i Rumi</a:t>
          </a:r>
        </a:p>
      </dgm:t>
    </dgm:pt>
    <dgm:pt modelId="{C92D1C1B-5DBB-4461-AEC2-24F53012899A}" type="parTrans" cxnId="{B3EAF987-8F9E-4AD8-B06F-930EABC9B79F}">
      <dgm:prSet/>
      <dgm:spPr/>
      <dgm:t>
        <a:bodyPr/>
        <a:lstStyle/>
        <a:p>
          <a:endParaRPr lang="pl-PL"/>
        </a:p>
      </dgm:t>
    </dgm:pt>
    <dgm:pt modelId="{4B4D3F35-BB1B-44CA-8921-8E74F5279EB4}" type="sibTrans" cxnId="{B3EAF987-8F9E-4AD8-B06F-930EABC9B79F}">
      <dgm:prSet/>
      <dgm:spPr/>
      <dgm:t>
        <a:bodyPr/>
        <a:lstStyle/>
        <a:p>
          <a:endParaRPr lang="pl-PL"/>
        </a:p>
      </dgm:t>
    </dgm:pt>
    <dgm:pt modelId="{F7F785E3-1F0C-49EA-B698-B745ED877CFD}">
      <dgm:prSet phldrT="[Tekst]"/>
      <dgm:spPr/>
      <dgm:t>
        <a:bodyPr/>
        <a:lstStyle/>
        <a:p>
          <a:r>
            <a:rPr lang="pl-PL" b="1" dirty="0"/>
            <a:t>2007</a:t>
          </a:r>
        </a:p>
      </dgm:t>
    </dgm:pt>
    <dgm:pt modelId="{F5FD4B40-0B53-438C-8E02-1E30B31CD3AE}" type="parTrans" cxnId="{525CDFD2-BE8A-4082-A94B-7FF79EEA08CB}">
      <dgm:prSet/>
      <dgm:spPr/>
      <dgm:t>
        <a:bodyPr/>
        <a:lstStyle/>
        <a:p>
          <a:endParaRPr lang="pl-PL"/>
        </a:p>
      </dgm:t>
    </dgm:pt>
    <dgm:pt modelId="{E3C3DC4A-BD11-4B8A-B034-0A896F19C56A}" type="sibTrans" cxnId="{525CDFD2-BE8A-4082-A94B-7FF79EEA08CB}">
      <dgm:prSet/>
      <dgm:spPr/>
      <dgm:t>
        <a:bodyPr/>
        <a:lstStyle/>
        <a:p>
          <a:endParaRPr lang="pl-PL"/>
        </a:p>
      </dgm:t>
    </dgm:pt>
    <dgm:pt modelId="{D82FD674-C61C-4A70-8288-A419F8B16D01}">
      <dgm:prSet phldrT="[Tekst]" custT="1"/>
      <dgm:spPr/>
      <dgm:t>
        <a:bodyPr/>
        <a:lstStyle/>
        <a:p>
          <a:pPr>
            <a:buFontTx/>
            <a:buNone/>
          </a:pPr>
          <a:r>
            <a:rPr lang="pl-PL" sz="1600" b="1" dirty="0">
              <a:solidFill>
                <a:schemeClr val="tx1">
                  <a:lumMod val="50000"/>
                  <a:lumOff val="50000"/>
                </a:schemeClr>
              </a:solidFill>
            </a:rPr>
            <a:t>  Powstaje oddział              w Kijowie</a:t>
          </a:r>
        </a:p>
      </dgm:t>
    </dgm:pt>
    <dgm:pt modelId="{F21022E4-FCEB-40B6-ACE9-FABAE4AD3D52}" type="parTrans" cxnId="{17A123F1-F518-46F5-835A-71A66D6885BC}">
      <dgm:prSet/>
      <dgm:spPr/>
      <dgm:t>
        <a:bodyPr/>
        <a:lstStyle/>
        <a:p>
          <a:endParaRPr lang="pl-PL"/>
        </a:p>
      </dgm:t>
    </dgm:pt>
    <dgm:pt modelId="{4AB423BE-BCD3-47E0-A0E2-0148FDCAB82E}" type="sibTrans" cxnId="{17A123F1-F518-46F5-835A-71A66D6885BC}">
      <dgm:prSet/>
      <dgm:spPr/>
      <dgm:t>
        <a:bodyPr/>
        <a:lstStyle/>
        <a:p>
          <a:endParaRPr lang="pl-PL"/>
        </a:p>
      </dgm:t>
    </dgm:pt>
    <dgm:pt modelId="{F57C4C50-2F3B-4891-8D7B-5CB5152A5F61}">
      <dgm:prSet phldrT="[Tekst]"/>
      <dgm:spPr/>
      <dgm:t>
        <a:bodyPr/>
        <a:lstStyle/>
        <a:p>
          <a:pPr>
            <a:buFontTx/>
            <a:buNone/>
          </a:pPr>
          <a:r>
            <a:rPr lang="pl-PL" b="1" dirty="0">
              <a:solidFill>
                <a:schemeClr val="bg1"/>
              </a:solidFill>
            </a:rPr>
            <a:t>2008-2013</a:t>
          </a:r>
        </a:p>
      </dgm:t>
    </dgm:pt>
    <dgm:pt modelId="{72E3652F-45DA-4A3E-8E87-869291E16E20}" type="parTrans" cxnId="{8FF6C1D5-8E3B-48AD-A85C-90C2C7466C22}">
      <dgm:prSet/>
      <dgm:spPr/>
      <dgm:t>
        <a:bodyPr/>
        <a:lstStyle/>
        <a:p>
          <a:endParaRPr lang="pl-PL"/>
        </a:p>
      </dgm:t>
    </dgm:pt>
    <dgm:pt modelId="{F6EE9D6A-145A-4DE5-98F7-5279A3652AC0}" type="sibTrans" cxnId="{8FF6C1D5-8E3B-48AD-A85C-90C2C7466C22}">
      <dgm:prSet/>
      <dgm:spPr/>
      <dgm:t>
        <a:bodyPr/>
        <a:lstStyle/>
        <a:p>
          <a:endParaRPr lang="pl-PL"/>
        </a:p>
      </dgm:t>
    </dgm:pt>
    <dgm:pt modelId="{506177A8-89BC-47C8-82C8-BDCE5E7298C6}">
      <dgm:prSet phldrT="[Tekst]"/>
      <dgm:spPr/>
      <dgm:t>
        <a:bodyPr/>
        <a:lstStyle/>
        <a:p>
          <a:pPr>
            <a:buFontTx/>
            <a:buNone/>
          </a:pPr>
          <a:r>
            <a:rPr lang="pl-PL" b="1" dirty="0">
              <a:solidFill>
                <a:schemeClr val="bg1"/>
              </a:solidFill>
            </a:rPr>
            <a:t>2014</a:t>
          </a:r>
        </a:p>
      </dgm:t>
    </dgm:pt>
    <dgm:pt modelId="{318F7BC6-6918-45DB-A74B-7E20E1DD6291}" type="parTrans" cxnId="{B6C27EDB-2FD3-4AD3-B386-03EBEEF8EB94}">
      <dgm:prSet/>
      <dgm:spPr/>
      <dgm:t>
        <a:bodyPr/>
        <a:lstStyle/>
        <a:p>
          <a:endParaRPr lang="pl-PL"/>
        </a:p>
      </dgm:t>
    </dgm:pt>
    <dgm:pt modelId="{4B886969-44AB-4851-A50B-095D6A8A35CE}" type="sibTrans" cxnId="{B6C27EDB-2FD3-4AD3-B386-03EBEEF8EB94}">
      <dgm:prSet/>
      <dgm:spPr/>
      <dgm:t>
        <a:bodyPr/>
        <a:lstStyle/>
        <a:p>
          <a:endParaRPr lang="pl-PL"/>
        </a:p>
      </dgm:t>
    </dgm:pt>
    <dgm:pt modelId="{03BC10FD-EC38-4611-86B5-245B11A6D5ED}">
      <dgm:prSet phldrT="[Tekst]"/>
      <dgm:spPr/>
      <dgm:t>
        <a:bodyPr/>
        <a:lstStyle/>
        <a:p>
          <a:pPr>
            <a:buFontTx/>
            <a:buNone/>
          </a:pPr>
          <a:r>
            <a:rPr lang="pl-PL" b="1" dirty="0">
              <a:solidFill>
                <a:schemeClr val="bg1"/>
              </a:solidFill>
            </a:rPr>
            <a:t>2021</a:t>
          </a:r>
        </a:p>
      </dgm:t>
    </dgm:pt>
    <dgm:pt modelId="{1F0AAC5F-906F-43C6-82CB-CC4EC274CA40}" type="parTrans" cxnId="{3C803EAB-A753-4633-BD0D-73B9CCDA0BF3}">
      <dgm:prSet/>
      <dgm:spPr/>
      <dgm:t>
        <a:bodyPr/>
        <a:lstStyle/>
        <a:p>
          <a:endParaRPr lang="pl-PL"/>
        </a:p>
      </dgm:t>
    </dgm:pt>
    <dgm:pt modelId="{680950D0-1C16-42CE-BDD5-70AEF4FC986F}" type="sibTrans" cxnId="{3C803EAB-A753-4633-BD0D-73B9CCDA0BF3}">
      <dgm:prSet/>
      <dgm:spPr/>
      <dgm:t>
        <a:bodyPr/>
        <a:lstStyle/>
        <a:p>
          <a:endParaRPr lang="pl-PL"/>
        </a:p>
      </dgm:t>
    </dgm:pt>
    <dgm:pt modelId="{06145321-9190-4824-A4C1-45921F25A2A1}">
      <dgm:prSet phldrT="[Tekst]"/>
      <dgm:spPr/>
      <dgm:t>
        <a:bodyPr/>
        <a:lstStyle/>
        <a:p>
          <a:pPr>
            <a:buFontTx/>
            <a:buNone/>
          </a:pPr>
          <a:r>
            <a:rPr lang="pl-PL" b="1" dirty="0">
              <a:solidFill>
                <a:schemeClr val="bg1"/>
              </a:solidFill>
            </a:rPr>
            <a:t>2023</a:t>
          </a:r>
        </a:p>
      </dgm:t>
    </dgm:pt>
    <dgm:pt modelId="{E2C2CEEA-B8EF-4FB7-BA52-261D96BB1BBA}" type="parTrans" cxnId="{38A92679-D3FC-44EE-A4DD-BA409A7EE6B2}">
      <dgm:prSet/>
      <dgm:spPr/>
      <dgm:t>
        <a:bodyPr/>
        <a:lstStyle/>
        <a:p>
          <a:endParaRPr lang="pl-PL"/>
        </a:p>
      </dgm:t>
    </dgm:pt>
    <dgm:pt modelId="{2A9B9C99-A10F-47B8-A390-264A013BAE61}" type="sibTrans" cxnId="{38A92679-D3FC-44EE-A4DD-BA409A7EE6B2}">
      <dgm:prSet/>
      <dgm:spPr/>
      <dgm:t>
        <a:bodyPr/>
        <a:lstStyle/>
        <a:p>
          <a:endParaRPr lang="pl-PL"/>
        </a:p>
      </dgm:t>
    </dgm:pt>
    <dgm:pt modelId="{C1BC4F54-2AE2-4185-BE3D-2889671CC45C}">
      <dgm:prSet phldrT="[Tekst]" custT="1"/>
      <dgm:spPr/>
      <dgm:t>
        <a:bodyPr/>
        <a:lstStyle/>
        <a:p>
          <a:pPr>
            <a:buFontTx/>
            <a:buNone/>
          </a:pPr>
          <a:r>
            <a:rPr lang="pl-PL" sz="15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</a:rPr>
            <a:t>  O</a:t>
          </a:r>
          <a:r>
            <a: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ddziały w Olsztynie, Wrocławiu, Tychach </a:t>
          </a:r>
          <a:br>
            <a: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pl-PL" sz="16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oraz                 w Warszawie</a:t>
          </a:r>
        </a:p>
      </dgm:t>
    </dgm:pt>
    <dgm:pt modelId="{B05549A2-7176-496A-B60F-2C23736ADCF4}" type="parTrans" cxnId="{4B350074-E788-45A6-8E91-4914B556FB93}">
      <dgm:prSet/>
      <dgm:spPr/>
      <dgm:t>
        <a:bodyPr/>
        <a:lstStyle/>
        <a:p>
          <a:endParaRPr lang="pl-PL"/>
        </a:p>
      </dgm:t>
    </dgm:pt>
    <dgm:pt modelId="{FEF582EC-8532-4BC8-88BD-DFDE5D576E61}" type="sibTrans" cxnId="{4B350074-E788-45A6-8E91-4914B556FB93}">
      <dgm:prSet/>
      <dgm:spPr/>
      <dgm:t>
        <a:bodyPr/>
        <a:lstStyle/>
        <a:p>
          <a:endParaRPr lang="pl-PL"/>
        </a:p>
      </dgm:t>
    </dgm:pt>
    <dgm:pt modelId="{E826ECAE-564E-4B2D-A069-BDBE4C4E9E69}">
      <dgm:prSet phldrT="[Tekst]"/>
      <dgm:spPr/>
      <dgm:t>
        <a:bodyPr/>
        <a:lstStyle/>
        <a:p>
          <a:pPr>
            <a:buFontTx/>
            <a:buNone/>
          </a:pPr>
          <a:r>
            <a:rPr lang="pl-PL" b="1" dirty="0">
              <a:solidFill>
                <a:schemeClr val="tx1">
                  <a:lumMod val="50000"/>
                  <a:lumOff val="50000"/>
                </a:schemeClr>
              </a:solidFill>
            </a:rPr>
            <a:t>    Biura Handlowe m.in. w Białymstoku, i w Łodzi</a:t>
          </a:r>
        </a:p>
      </dgm:t>
    </dgm:pt>
    <dgm:pt modelId="{7E86BECD-F294-4B13-A233-55232FC43770}" type="parTrans" cxnId="{174AD417-1730-45D2-B563-C3BB14F6FD3E}">
      <dgm:prSet/>
      <dgm:spPr/>
      <dgm:t>
        <a:bodyPr/>
        <a:lstStyle/>
        <a:p>
          <a:endParaRPr lang="pl-PL"/>
        </a:p>
      </dgm:t>
    </dgm:pt>
    <dgm:pt modelId="{D008B11D-FAA2-4E53-BCB2-EAA979ACE05B}" type="sibTrans" cxnId="{174AD417-1730-45D2-B563-C3BB14F6FD3E}">
      <dgm:prSet/>
      <dgm:spPr/>
      <dgm:t>
        <a:bodyPr/>
        <a:lstStyle/>
        <a:p>
          <a:endParaRPr lang="pl-PL"/>
        </a:p>
      </dgm:t>
    </dgm:pt>
    <dgm:pt modelId="{482A4144-2A87-4253-8775-DF76FEA4426A}">
      <dgm:prSet phldrT="[Tekst]" custT="1"/>
      <dgm:spPr/>
      <dgm:t>
        <a:bodyPr/>
        <a:lstStyle/>
        <a:p>
          <a:pPr>
            <a:buFontTx/>
            <a:buNone/>
          </a:pPr>
          <a:r>
            <a:rPr lang="pl-PL" sz="1600" b="1" dirty="0">
              <a:solidFill>
                <a:schemeClr val="tx1">
                  <a:lumMod val="50000"/>
                  <a:lumOff val="50000"/>
                </a:schemeClr>
              </a:solidFill>
            </a:rPr>
            <a:t>   Otwarcie nowego Centrum dystrybucyj-nego w Elblągu</a:t>
          </a:r>
        </a:p>
      </dgm:t>
    </dgm:pt>
    <dgm:pt modelId="{FE7A14C3-A4D1-4226-A4E5-FFE5983939EB}" type="parTrans" cxnId="{95A030E1-D264-4F4A-A200-1F8B3D32CCD8}">
      <dgm:prSet/>
      <dgm:spPr/>
      <dgm:t>
        <a:bodyPr/>
        <a:lstStyle/>
        <a:p>
          <a:endParaRPr lang="pl-PL"/>
        </a:p>
      </dgm:t>
    </dgm:pt>
    <dgm:pt modelId="{566022F7-5786-4BC1-9085-BE3F78D7912E}" type="sibTrans" cxnId="{95A030E1-D264-4F4A-A200-1F8B3D32CCD8}">
      <dgm:prSet/>
      <dgm:spPr/>
      <dgm:t>
        <a:bodyPr/>
        <a:lstStyle/>
        <a:p>
          <a:endParaRPr lang="pl-PL"/>
        </a:p>
      </dgm:t>
    </dgm:pt>
    <dgm:pt modelId="{93D3FF8F-AD9E-434D-A41A-7454B1E2A398}">
      <dgm:prSet phldrT="[Tekst]" custT="1"/>
      <dgm:spPr/>
      <dgm:t>
        <a:bodyPr/>
        <a:lstStyle/>
        <a:p>
          <a:pPr>
            <a:buFontTx/>
            <a:buNone/>
          </a:pPr>
          <a:r>
            <a:rPr lang="pl-PL" sz="1600" b="1" dirty="0">
              <a:solidFill>
                <a:schemeClr val="tx1">
                  <a:lumMod val="50000"/>
                  <a:lumOff val="50000"/>
                </a:schemeClr>
              </a:solidFill>
            </a:rPr>
            <a:t>   Otwarcie Centrum badawczo-rozwojowe-go w Rumi</a:t>
          </a:r>
        </a:p>
      </dgm:t>
    </dgm:pt>
    <dgm:pt modelId="{B56DA0EB-BEE6-4894-99AB-F5A67BD4269A}" type="parTrans" cxnId="{DD98FFB6-A33C-4587-8DC0-E9ED07AAC75F}">
      <dgm:prSet/>
      <dgm:spPr/>
      <dgm:t>
        <a:bodyPr/>
        <a:lstStyle/>
        <a:p>
          <a:endParaRPr lang="pl-PL"/>
        </a:p>
      </dgm:t>
    </dgm:pt>
    <dgm:pt modelId="{8D15932C-3797-433E-B9A5-3A2E228F7B02}" type="sibTrans" cxnId="{DD98FFB6-A33C-4587-8DC0-E9ED07AAC75F}">
      <dgm:prSet/>
      <dgm:spPr/>
      <dgm:t>
        <a:bodyPr/>
        <a:lstStyle/>
        <a:p>
          <a:endParaRPr lang="pl-PL"/>
        </a:p>
      </dgm:t>
    </dgm:pt>
    <dgm:pt modelId="{0077E73A-5507-4610-BF22-863934A5CE70}" type="pres">
      <dgm:prSet presAssocID="{54434130-EA22-4722-A2F8-B3C06FF23345}" presName="Name0" presStyleCnt="0">
        <dgm:presLayoutVars>
          <dgm:dir/>
          <dgm:animLvl val="lvl"/>
          <dgm:resizeHandles val="exact"/>
        </dgm:presLayoutVars>
      </dgm:prSet>
      <dgm:spPr/>
    </dgm:pt>
    <dgm:pt modelId="{043C44FA-B1E8-4780-BB83-06E0FACC2BF2}" type="pres">
      <dgm:prSet presAssocID="{C3A70D78-8E0C-47F8-B79E-02D08D7CF5E4}" presName="composite" presStyleCnt="0"/>
      <dgm:spPr/>
    </dgm:pt>
    <dgm:pt modelId="{97F69076-A019-4FA6-8F39-0643731302ED}" type="pres">
      <dgm:prSet presAssocID="{C3A70D78-8E0C-47F8-B79E-02D08D7CF5E4}" presName="parTx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0E39BB2A-3322-4088-96CE-AF2640CF57BB}" type="pres">
      <dgm:prSet presAssocID="{C3A70D78-8E0C-47F8-B79E-02D08D7CF5E4}" presName="desTx" presStyleLbl="alignAccFollowNode1" presStyleIdx="0" presStyleCnt="7">
        <dgm:presLayoutVars>
          <dgm:bulletEnabled val="1"/>
        </dgm:presLayoutVars>
      </dgm:prSet>
      <dgm:spPr/>
    </dgm:pt>
    <dgm:pt modelId="{8646B277-CCBE-40D8-BD82-2F8C5041892B}" type="pres">
      <dgm:prSet presAssocID="{FC199AE3-D8F1-4660-8034-BCB6155E0F17}" presName="space" presStyleCnt="0"/>
      <dgm:spPr/>
    </dgm:pt>
    <dgm:pt modelId="{EE2F4E95-30AF-4D96-9F30-A918B364A52F}" type="pres">
      <dgm:prSet presAssocID="{750130DA-0A15-4D98-A760-D3B2FE19D9E3}" presName="composite" presStyleCnt="0"/>
      <dgm:spPr/>
    </dgm:pt>
    <dgm:pt modelId="{85338ABC-AA10-4AA6-AF52-A0FA265E0E3F}" type="pres">
      <dgm:prSet presAssocID="{750130DA-0A15-4D98-A760-D3B2FE19D9E3}" presName="parTx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A7CCED3A-7399-492F-B53E-F0DA9D26537F}" type="pres">
      <dgm:prSet presAssocID="{750130DA-0A15-4D98-A760-D3B2FE19D9E3}" presName="desTx" presStyleLbl="alignAccFollowNode1" presStyleIdx="1" presStyleCnt="7">
        <dgm:presLayoutVars>
          <dgm:bulletEnabled val="1"/>
        </dgm:presLayoutVars>
      </dgm:prSet>
      <dgm:spPr/>
    </dgm:pt>
    <dgm:pt modelId="{EED1D914-2A7B-4CF6-B192-A0F7F9AC62A1}" type="pres">
      <dgm:prSet presAssocID="{67217389-7C64-45C6-A998-520E43224D3E}" presName="space" presStyleCnt="0"/>
      <dgm:spPr/>
    </dgm:pt>
    <dgm:pt modelId="{9E737352-A127-4261-8557-01EB27C64FAB}" type="pres">
      <dgm:prSet presAssocID="{F7F785E3-1F0C-49EA-B698-B745ED877CFD}" presName="composite" presStyleCnt="0"/>
      <dgm:spPr/>
    </dgm:pt>
    <dgm:pt modelId="{587C8516-8CFF-4921-8E6E-21D7048C050C}" type="pres">
      <dgm:prSet presAssocID="{F7F785E3-1F0C-49EA-B698-B745ED877CFD}" presName="parTx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A772D577-7B3C-4DE9-B6C1-F0CA461493CF}" type="pres">
      <dgm:prSet presAssocID="{F7F785E3-1F0C-49EA-B698-B745ED877CFD}" presName="desTx" presStyleLbl="alignAccFollowNode1" presStyleIdx="2" presStyleCnt="7">
        <dgm:presLayoutVars>
          <dgm:bulletEnabled val="1"/>
        </dgm:presLayoutVars>
      </dgm:prSet>
      <dgm:spPr/>
    </dgm:pt>
    <dgm:pt modelId="{C8F96658-A9AF-4DA1-8243-359ADBD30B18}" type="pres">
      <dgm:prSet presAssocID="{E3C3DC4A-BD11-4B8A-B034-0A896F19C56A}" presName="space" presStyleCnt="0"/>
      <dgm:spPr/>
    </dgm:pt>
    <dgm:pt modelId="{AA158FAE-18E9-4743-81DB-0FB2F4877127}" type="pres">
      <dgm:prSet presAssocID="{F57C4C50-2F3B-4891-8D7B-5CB5152A5F61}" presName="composite" presStyleCnt="0"/>
      <dgm:spPr/>
    </dgm:pt>
    <dgm:pt modelId="{604E6F8F-9941-41C4-A8F9-0B8A51074541}" type="pres">
      <dgm:prSet presAssocID="{F57C4C50-2F3B-4891-8D7B-5CB5152A5F61}" presName="parTx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593EB360-ACA1-47F4-A85D-1455E5562141}" type="pres">
      <dgm:prSet presAssocID="{F57C4C50-2F3B-4891-8D7B-5CB5152A5F61}" presName="desTx" presStyleLbl="alignAccFollowNode1" presStyleIdx="3" presStyleCnt="7">
        <dgm:presLayoutVars>
          <dgm:bulletEnabled val="1"/>
        </dgm:presLayoutVars>
      </dgm:prSet>
      <dgm:spPr/>
    </dgm:pt>
    <dgm:pt modelId="{F94FF0EB-6484-463E-B719-63548394B885}" type="pres">
      <dgm:prSet presAssocID="{F6EE9D6A-145A-4DE5-98F7-5279A3652AC0}" presName="space" presStyleCnt="0"/>
      <dgm:spPr/>
    </dgm:pt>
    <dgm:pt modelId="{68041D41-DFFF-4D9B-8B53-29321D5C51CE}" type="pres">
      <dgm:prSet presAssocID="{506177A8-89BC-47C8-82C8-BDCE5E7298C6}" presName="composite" presStyleCnt="0"/>
      <dgm:spPr/>
    </dgm:pt>
    <dgm:pt modelId="{1B3CE2C1-E178-4D1F-A755-4603685D3910}" type="pres">
      <dgm:prSet presAssocID="{506177A8-89BC-47C8-82C8-BDCE5E7298C6}" presName="parTx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1A38C43C-DCEF-4EE0-B47C-4DDAAEFC7F07}" type="pres">
      <dgm:prSet presAssocID="{506177A8-89BC-47C8-82C8-BDCE5E7298C6}" presName="desTx" presStyleLbl="alignAccFollowNode1" presStyleIdx="4" presStyleCnt="7">
        <dgm:presLayoutVars>
          <dgm:bulletEnabled val="1"/>
        </dgm:presLayoutVars>
      </dgm:prSet>
      <dgm:spPr/>
    </dgm:pt>
    <dgm:pt modelId="{36231492-B77F-4E9C-8A39-C7341DA5176B}" type="pres">
      <dgm:prSet presAssocID="{4B886969-44AB-4851-A50B-095D6A8A35CE}" presName="space" presStyleCnt="0"/>
      <dgm:spPr/>
    </dgm:pt>
    <dgm:pt modelId="{3770102A-883E-4120-9827-386811C6660D}" type="pres">
      <dgm:prSet presAssocID="{03BC10FD-EC38-4611-86B5-245B11A6D5ED}" presName="composite" presStyleCnt="0"/>
      <dgm:spPr/>
    </dgm:pt>
    <dgm:pt modelId="{1D9D85CA-1442-43CA-9282-1FBC685D2645}" type="pres">
      <dgm:prSet presAssocID="{03BC10FD-EC38-4611-86B5-245B11A6D5ED}" presName="parTx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06FC2BEE-C197-4ECE-B752-BC16A7D3775C}" type="pres">
      <dgm:prSet presAssocID="{03BC10FD-EC38-4611-86B5-245B11A6D5ED}" presName="desTx" presStyleLbl="alignAccFollowNode1" presStyleIdx="5" presStyleCnt="7">
        <dgm:presLayoutVars>
          <dgm:bulletEnabled val="1"/>
        </dgm:presLayoutVars>
      </dgm:prSet>
      <dgm:spPr/>
    </dgm:pt>
    <dgm:pt modelId="{01AA57B9-66AD-47A7-B2D5-23168FD1EBB5}" type="pres">
      <dgm:prSet presAssocID="{680950D0-1C16-42CE-BDD5-70AEF4FC986F}" presName="space" presStyleCnt="0"/>
      <dgm:spPr/>
    </dgm:pt>
    <dgm:pt modelId="{CC1E6AF4-A2E3-4FFB-B2A3-8E304B2A6265}" type="pres">
      <dgm:prSet presAssocID="{06145321-9190-4824-A4C1-45921F25A2A1}" presName="composite" presStyleCnt="0"/>
      <dgm:spPr/>
    </dgm:pt>
    <dgm:pt modelId="{2093AF3A-EB3F-4972-8F6D-9F5510E161BA}" type="pres">
      <dgm:prSet presAssocID="{06145321-9190-4824-A4C1-45921F25A2A1}" presName="parTx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C740DB1B-7DE6-46EA-9060-E7D2FAE233EA}" type="pres">
      <dgm:prSet presAssocID="{06145321-9190-4824-A4C1-45921F25A2A1}" presName="desTx" presStyleLbl="alignAccFollowNode1" presStyleIdx="6" presStyleCnt="7">
        <dgm:presLayoutVars>
          <dgm:bulletEnabled val="1"/>
        </dgm:presLayoutVars>
      </dgm:prSet>
      <dgm:spPr/>
    </dgm:pt>
  </dgm:ptLst>
  <dgm:cxnLst>
    <dgm:cxn modelId="{3F1ECA03-4CD6-47C5-9AE3-6B9CA06FB1BD}" type="presOf" srcId="{C3A70D78-8E0C-47F8-B79E-02D08D7CF5E4}" destId="{97F69076-A019-4FA6-8F39-0643731302ED}" srcOrd="0" destOrd="0" presId="urn:microsoft.com/office/officeart/2005/8/layout/hList1"/>
    <dgm:cxn modelId="{174AD417-1730-45D2-B563-C3BB14F6FD3E}" srcId="{506177A8-89BC-47C8-82C8-BDCE5E7298C6}" destId="{E826ECAE-564E-4B2D-A069-BDBE4C4E9E69}" srcOrd="0" destOrd="0" parTransId="{7E86BECD-F294-4B13-A233-55232FC43770}" sibTransId="{D008B11D-FAA2-4E53-BCB2-EAA979ACE05B}"/>
    <dgm:cxn modelId="{26C5751B-9C07-4991-AB2A-3B4322981AAB}" type="presOf" srcId="{F57C4C50-2F3B-4891-8D7B-5CB5152A5F61}" destId="{604E6F8F-9941-41C4-A8F9-0B8A51074541}" srcOrd="0" destOrd="0" presId="urn:microsoft.com/office/officeart/2005/8/layout/hList1"/>
    <dgm:cxn modelId="{5BF05837-A873-4010-9AE2-F6D104F24617}" type="presOf" srcId="{482A4144-2A87-4253-8775-DF76FEA4426A}" destId="{06FC2BEE-C197-4ECE-B752-BC16A7D3775C}" srcOrd="0" destOrd="0" presId="urn:microsoft.com/office/officeart/2005/8/layout/hList1"/>
    <dgm:cxn modelId="{53D56E39-D962-461A-86D1-F14A56F97B9A}" type="presOf" srcId="{54434130-EA22-4722-A2F8-B3C06FF23345}" destId="{0077E73A-5507-4610-BF22-863934A5CE70}" srcOrd="0" destOrd="0" presId="urn:microsoft.com/office/officeart/2005/8/layout/hList1"/>
    <dgm:cxn modelId="{3D07EE3D-4D02-46E7-B597-2B886F2CD28F}" type="presOf" srcId="{0E5371ED-7E6F-4D70-B50D-074C4A4823EC}" destId="{A7CCED3A-7399-492F-B53E-F0DA9D26537F}" srcOrd="0" destOrd="0" presId="urn:microsoft.com/office/officeart/2005/8/layout/hList1"/>
    <dgm:cxn modelId="{E227205D-55C1-4DD1-BB19-7B000373E870}" type="presOf" srcId="{03BC10FD-EC38-4611-86B5-245B11A6D5ED}" destId="{1D9D85CA-1442-43CA-9282-1FBC685D2645}" srcOrd="0" destOrd="0" presId="urn:microsoft.com/office/officeart/2005/8/layout/hList1"/>
    <dgm:cxn modelId="{C8DAFB5D-829A-4181-912A-D7E436750F21}" type="presOf" srcId="{C1BC4F54-2AE2-4185-BE3D-2889671CC45C}" destId="{593EB360-ACA1-47F4-A85D-1455E5562141}" srcOrd="0" destOrd="0" presId="urn:microsoft.com/office/officeart/2005/8/layout/hList1"/>
    <dgm:cxn modelId="{E4BF1D46-54A7-458E-B656-DDDB6BFB7AEA}" type="presOf" srcId="{750130DA-0A15-4D98-A760-D3B2FE19D9E3}" destId="{85338ABC-AA10-4AA6-AF52-A0FA265E0E3F}" srcOrd="0" destOrd="0" presId="urn:microsoft.com/office/officeart/2005/8/layout/hList1"/>
    <dgm:cxn modelId="{EA93B067-1E79-4A8B-B191-BC57DA08361D}" type="presOf" srcId="{506177A8-89BC-47C8-82C8-BDCE5E7298C6}" destId="{1B3CE2C1-E178-4D1F-A755-4603685D3910}" srcOrd="0" destOrd="0" presId="urn:microsoft.com/office/officeart/2005/8/layout/hList1"/>
    <dgm:cxn modelId="{8032B948-D8F5-4A28-830B-5BEF6656DB1A}" srcId="{54434130-EA22-4722-A2F8-B3C06FF23345}" destId="{C3A70D78-8E0C-47F8-B79E-02D08D7CF5E4}" srcOrd="0" destOrd="0" parTransId="{ACF2A0E4-A9BF-409F-9DC4-50762A27FF9D}" sibTransId="{FC199AE3-D8F1-4660-8034-BCB6155E0F17}"/>
    <dgm:cxn modelId="{95DE8E6D-8894-42F5-B0C9-81BB9F798406}" type="presOf" srcId="{93D3FF8F-AD9E-434D-A41A-7454B1E2A398}" destId="{C740DB1B-7DE6-46EA-9060-E7D2FAE233EA}" srcOrd="0" destOrd="0" presId="urn:microsoft.com/office/officeart/2005/8/layout/hList1"/>
    <dgm:cxn modelId="{4B350074-E788-45A6-8E91-4914B556FB93}" srcId="{F57C4C50-2F3B-4891-8D7B-5CB5152A5F61}" destId="{C1BC4F54-2AE2-4185-BE3D-2889671CC45C}" srcOrd="0" destOrd="0" parTransId="{B05549A2-7176-496A-B60F-2C23736ADCF4}" sibTransId="{FEF582EC-8532-4BC8-88BD-DFDE5D576E61}"/>
    <dgm:cxn modelId="{02039A58-668B-4558-8C1E-E2D204CD675E}" srcId="{C3A70D78-8E0C-47F8-B79E-02D08D7CF5E4}" destId="{E7FAF79A-D165-4D20-A42F-AE7572A868CD}" srcOrd="0" destOrd="0" parTransId="{AE062533-7D9A-4ADA-BC7F-068EF042E58C}" sibTransId="{EA7AAACA-B25E-42F1-B871-53966CD3C993}"/>
    <dgm:cxn modelId="{38A92679-D3FC-44EE-A4DD-BA409A7EE6B2}" srcId="{54434130-EA22-4722-A2F8-B3C06FF23345}" destId="{06145321-9190-4824-A4C1-45921F25A2A1}" srcOrd="6" destOrd="0" parTransId="{E2C2CEEA-B8EF-4FB7-BA52-261D96BB1BBA}" sibTransId="{2A9B9C99-A10F-47B8-A390-264A013BAE61}"/>
    <dgm:cxn modelId="{B3EAF987-8F9E-4AD8-B06F-930EABC9B79F}" srcId="{750130DA-0A15-4D98-A760-D3B2FE19D9E3}" destId="{0E5371ED-7E6F-4D70-B50D-074C4A4823EC}" srcOrd="0" destOrd="0" parTransId="{C92D1C1B-5DBB-4461-AEC2-24F53012899A}" sibTransId="{4B4D3F35-BB1B-44CA-8921-8E74F5279EB4}"/>
    <dgm:cxn modelId="{4748B399-EF66-40BA-911F-AA376687CD8F}" type="presOf" srcId="{E7FAF79A-D165-4D20-A42F-AE7572A868CD}" destId="{0E39BB2A-3322-4088-96CE-AF2640CF57BB}" srcOrd="0" destOrd="0" presId="urn:microsoft.com/office/officeart/2005/8/layout/hList1"/>
    <dgm:cxn modelId="{3C803EAB-A753-4633-BD0D-73B9CCDA0BF3}" srcId="{54434130-EA22-4722-A2F8-B3C06FF23345}" destId="{03BC10FD-EC38-4611-86B5-245B11A6D5ED}" srcOrd="5" destOrd="0" parTransId="{1F0AAC5F-906F-43C6-82CB-CC4EC274CA40}" sibTransId="{680950D0-1C16-42CE-BDD5-70AEF4FC986F}"/>
    <dgm:cxn modelId="{4EDE72B3-89A7-4CBA-83BB-0D1032D0CD7C}" type="presOf" srcId="{D82FD674-C61C-4A70-8288-A419F8B16D01}" destId="{A772D577-7B3C-4DE9-B6C1-F0CA461493CF}" srcOrd="0" destOrd="0" presId="urn:microsoft.com/office/officeart/2005/8/layout/hList1"/>
    <dgm:cxn modelId="{4E1BFAB3-27DC-4A84-9659-F919DF549939}" srcId="{54434130-EA22-4722-A2F8-B3C06FF23345}" destId="{750130DA-0A15-4D98-A760-D3B2FE19D9E3}" srcOrd="1" destOrd="0" parTransId="{29F52E48-E45E-4789-9D93-EF8AE7BAC63F}" sibTransId="{67217389-7C64-45C6-A998-520E43224D3E}"/>
    <dgm:cxn modelId="{DD98FFB6-A33C-4587-8DC0-E9ED07AAC75F}" srcId="{06145321-9190-4824-A4C1-45921F25A2A1}" destId="{93D3FF8F-AD9E-434D-A41A-7454B1E2A398}" srcOrd="0" destOrd="0" parTransId="{B56DA0EB-BEE6-4894-99AB-F5A67BD4269A}" sibTransId="{8D15932C-3797-433E-B9A5-3A2E228F7B02}"/>
    <dgm:cxn modelId="{2916DFB7-AA80-4D80-A121-1B288F4CD04D}" type="presOf" srcId="{06145321-9190-4824-A4C1-45921F25A2A1}" destId="{2093AF3A-EB3F-4972-8F6D-9F5510E161BA}" srcOrd="0" destOrd="0" presId="urn:microsoft.com/office/officeart/2005/8/layout/hList1"/>
    <dgm:cxn modelId="{525CDFD2-BE8A-4082-A94B-7FF79EEA08CB}" srcId="{54434130-EA22-4722-A2F8-B3C06FF23345}" destId="{F7F785E3-1F0C-49EA-B698-B745ED877CFD}" srcOrd="2" destOrd="0" parTransId="{F5FD4B40-0B53-438C-8E02-1E30B31CD3AE}" sibTransId="{E3C3DC4A-BD11-4B8A-B034-0A896F19C56A}"/>
    <dgm:cxn modelId="{8FF6C1D5-8E3B-48AD-A85C-90C2C7466C22}" srcId="{54434130-EA22-4722-A2F8-B3C06FF23345}" destId="{F57C4C50-2F3B-4891-8D7B-5CB5152A5F61}" srcOrd="3" destOrd="0" parTransId="{72E3652F-45DA-4A3E-8E87-869291E16E20}" sibTransId="{F6EE9D6A-145A-4DE5-98F7-5279A3652AC0}"/>
    <dgm:cxn modelId="{B6C27EDB-2FD3-4AD3-B386-03EBEEF8EB94}" srcId="{54434130-EA22-4722-A2F8-B3C06FF23345}" destId="{506177A8-89BC-47C8-82C8-BDCE5E7298C6}" srcOrd="4" destOrd="0" parTransId="{318F7BC6-6918-45DB-A74B-7E20E1DD6291}" sibTransId="{4B886969-44AB-4851-A50B-095D6A8A35CE}"/>
    <dgm:cxn modelId="{95A030E1-D264-4F4A-A200-1F8B3D32CCD8}" srcId="{03BC10FD-EC38-4611-86B5-245B11A6D5ED}" destId="{482A4144-2A87-4253-8775-DF76FEA4426A}" srcOrd="0" destOrd="0" parTransId="{FE7A14C3-A4D1-4226-A4E5-FFE5983939EB}" sibTransId="{566022F7-5786-4BC1-9085-BE3F78D7912E}"/>
    <dgm:cxn modelId="{C40573E2-D72E-423D-97EC-98F655F27506}" type="presOf" srcId="{E826ECAE-564E-4B2D-A069-BDBE4C4E9E69}" destId="{1A38C43C-DCEF-4EE0-B47C-4DDAAEFC7F07}" srcOrd="0" destOrd="0" presId="urn:microsoft.com/office/officeart/2005/8/layout/hList1"/>
    <dgm:cxn modelId="{923C0DED-6D67-4F55-96C6-36A498D031F5}" type="presOf" srcId="{F7F785E3-1F0C-49EA-B698-B745ED877CFD}" destId="{587C8516-8CFF-4921-8E6E-21D7048C050C}" srcOrd="0" destOrd="0" presId="urn:microsoft.com/office/officeart/2005/8/layout/hList1"/>
    <dgm:cxn modelId="{17A123F1-F518-46F5-835A-71A66D6885BC}" srcId="{F7F785E3-1F0C-49EA-B698-B745ED877CFD}" destId="{D82FD674-C61C-4A70-8288-A419F8B16D01}" srcOrd="0" destOrd="0" parTransId="{F21022E4-FCEB-40B6-ACE9-FABAE4AD3D52}" sibTransId="{4AB423BE-BCD3-47E0-A0E2-0148FDCAB82E}"/>
    <dgm:cxn modelId="{ABB22A8A-8FE7-40A4-B2B7-7986F9FEB934}" type="presParOf" srcId="{0077E73A-5507-4610-BF22-863934A5CE70}" destId="{043C44FA-B1E8-4780-BB83-06E0FACC2BF2}" srcOrd="0" destOrd="0" presId="urn:microsoft.com/office/officeart/2005/8/layout/hList1"/>
    <dgm:cxn modelId="{0E98EE3D-543E-44FD-9F21-A50BFF6860FB}" type="presParOf" srcId="{043C44FA-B1E8-4780-BB83-06E0FACC2BF2}" destId="{97F69076-A019-4FA6-8F39-0643731302ED}" srcOrd="0" destOrd="0" presId="urn:microsoft.com/office/officeart/2005/8/layout/hList1"/>
    <dgm:cxn modelId="{7BA8B261-4701-4F00-B151-6E51186993FA}" type="presParOf" srcId="{043C44FA-B1E8-4780-BB83-06E0FACC2BF2}" destId="{0E39BB2A-3322-4088-96CE-AF2640CF57BB}" srcOrd="1" destOrd="0" presId="urn:microsoft.com/office/officeart/2005/8/layout/hList1"/>
    <dgm:cxn modelId="{B32A9A7D-14DE-4CCC-B381-EE65A0E7832A}" type="presParOf" srcId="{0077E73A-5507-4610-BF22-863934A5CE70}" destId="{8646B277-CCBE-40D8-BD82-2F8C5041892B}" srcOrd="1" destOrd="0" presId="urn:microsoft.com/office/officeart/2005/8/layout/hList1"/>
    <dgm:cxn modelId="{908E78B1-349D-4A10-98C1-396D66037CCB}" type="presParOf" srcId="{0077E73A-5507-4610-BF22-863934A5CE70}" destId="{EE2F4E95-30AF-4D96-9F30-A918B364A52F}" srcOrd="2" destOrd="0" presId="urn:microsoft.com/office/officeart/2005/8/layout/hList1"/>
    <dgm:cxn modelId="{05097CB3-A473-43AC-9EC0-7BA249D16D1A}" type="presParOf" srcId="{EE2F4E95-30AF-4D96-9F30-A918B364A52F}" destId="{85338ABC-AA10-4AA6-AF52-A0FA265E0E3F}" srcOrd="0" destOrd="0" presId="urn:microsoft.com/office/officeart/2005/8/layout/hList1"/>
    <dgm:cxn modelId="{10BA9011-A11A-49C8-A5C9-737790196AD6}" type="presParOf" srcId="{EE2F4E95-30AF-4D96-9F30-A918B364A52F}" destId="{A7CCED3A-7399-492F-B53E-F0DA9D26537F}" srcOrd="1" destOrd="0" presId="urn:microsoft.com/office/officeart/2005/8/layout/hList1"/>
    <dgm:cxn modelId="{EC9A70DB-8848-4671-A0C7-910E9497B4A3}" type="presParOf" srcId="{0077E73A-5507-4610-BF22-863934A5CE70}" destId="{EED1D914-2A7B-4CF6-B192-A0F7F9AC62A1}" srcOrd="3" destOrd="0" presId="urn:microsoft.com/office/officeart/2005/8/layout/hList1"/>
    <dgm:cxn modelId="{E2DD44A4-9A26-4C1E-83F6-F9AAA027C599}" type="presParOf" srcId="{0077E73A-5507-4610-BF22-863934A5CE70}" destId="{9E737352-A127-4261-8557-01EB27C64FAB}" srcOrd="4" destOrd="0" presId="urn:microsoft.com/office/officeart/2005/8/layout/hList1"/>
    <dgm:cxn modelId="{999ED68F-54B0-4AF1-B9AC-26AE5A3336CB}" type="presParOf" srcId="{9E737352-A127-4261-8557-01EB27C64FAB}" destId="{587C8516-8CFF-4921-8E6E-21D7048C050C}" srcOrd="0" destOrd="0" presId="urn:microsoft.com/office/officeart/2005/8/layout/hList1"/>
    <dgm:cxn modelId="{E0D0D09A-6392-4241-8B57-A19C650D32E0}" type="presParOf" srcId="{9E737352-A127-4261-8557-01EB27C64FAB}" destId="{A772D577-7B3C-4DE9-B6C1-F0CA461493CF}" srcOrd="1" destOrd="0" presId="urn:microsoft.com/office/officeart/2005/8/layout/hList1"/>
    <dgm:cxn modelId="{8083B3D8-3E88-4878-9C8F-88E5314E795C}" type="presParOf" srcId="{0077E73A-5507-4610-BF22-863934A5CE70}" destId="{C8F96658-A9AF-4DA1-8243-359ADBD30B18}" srcOrd="5" destOrd="0" presId="urn:microsoft.com/office/officeart/2005/8/layout/hList1"/>
    <dgm:cxn modelId="{16155F52-7BAB-4079-B98A-79656F9D9362}" type="presParOf" srcId="{0077E73A-5507-4610-BF22-863934A5CE70}" destId="{AA158FAE-18E9-4743-81DB-0FB2F4877127}" srcOrd="6" destOrd="0" presId="urn:microsoft.com/office/officeart/2005/8/layout/hList1"/>
    <dgm:cxn modelId="{8BAAB370-20B5-4EDC-AA94-EFBE28B71ABD}" type="presParOf" srcId="{AA158FAE-18E9-4743-81DB-0FB2F4877127}" destId="{604E6F8F-9941-41C4-A8F9-0B8A51074541}" srcOrd="0" destOrd="0" presId="urn:microsoft.com/office/officeart/2005/8/layout/hList1"/>
    <dgm:cxn modelId="{5D4D7D66-03C4-43CC-B175-97A6FD51F930}" type="presParOf" srcId="{AA158FAE-18E9-4743-81DB-0FB2F4877127}" destId="{593EB360-ACA1-47F4-A85D-1455E5562141}" srcOrd="1" destOrd="0" presId="urn:microsoft.com/office/officeart/2005/8/layout/hList1"/>
    <dgm:cxn modelId="{5C89C517-382A-44DE-B5D7-74F0AF6113B7}" type="presParOf" srcId="{0077E73A-5507-4610-BF22-863934A5CE70}" destId="{F94FF0EB-6484-463E-B719-63548394B885}" srcOrd="7" destOrd="0" presId="urn:microsoft.com/office/officeart/2005/8/layout/hList1"/>
    <dgm:cxn modelId="{EA7F10FD-2AA2-4CCA-B409-658354593DC2}" type="presParOf" srcId="{0077E73A-5507-4610-BF22-863934A5CE70}" destId="{68041D41-DFFF-4D9B-8B53-29321D5C51CE}" srcOrd="8" destOrd="0" presId="urn:microsoft.com/office/officeart/2005/8/layout/hList1"/>
    <dgm:cxn modelId="{41618034-B984-4193-B742-933998D77190}" type="presParOf" srcId="{68041D41-DFFF-4D9B-8B53-29321D5C51CE}" destId="{1B3CE2C1-E178-4D1F-A755-4603685D3910}" srcOrd="0" destOrd="0" presId="urn:microsoft.com/office/officeart/2005/8/layout/hList1"/>
    <dgm:cxn modelId="{F2A8AEAD-DEEE-446C-B9FC-5FAD3522F051}" type="presParOf" srcId="{68041D41-DFFF-4D9B-8B53-29321D5C51CE}" destId="{1A38C43C-DCEF-4EE0-B47C-4DDAAEFC7F07}" srcOrd="1" destOrd="0" presId="urn:microsoft.com/office/officeart/2005/8/layout/hList1"/>
    <dgm:cxn modelId="{0BF403A2-7F5B-4058-BA2D-A5FCFE568633}" type="presParOf" srcId="{0077E73A-5507-4610-BF22-863934A5CE70}" destId="{36231492-B77F-4E9C-8A39-C7341DA5176B}" srcOrd="9" destOrd="0" presId="urn:microsoft.com/office/officeart/2005/8/layout/hList1"/>
    <dgm:cxn modelId="{1D48682E-7359-441E-9156-A0556BD36E5C}" type="presParOf" srcId="{0077E73A-5507-4610-BF22-863934A5CE70}" destId="{3770102A-883E-4120-9827-386811C6660D}" srcOrd="10" destOrd="0" presId="urn:microsoft.com/office/officeart/2005/8/layout/hList1"/>
    <dgm:cxn modelId="{4543498F-5249-43DA-984E-DF24A88C89AF}" type="presParOf" srcId="{3770102A-883E-4120-9827-386811C6660D}" destId="{1D9D85CA-1442-43CA-9282-1FBC685D2645}" srcOrd="0" destOrd="0" presId="urn:microsoft.com/office/officeart/2005/8/layout/hList1"/>
    <dgm:cxn modelId="{59AB6F58-CCD6-4644-82D5-0D1C7FC6D83C}" type="presParOf" srcId="{3770102A-883E-4120-9827-386811C6660D}" destId="{06FC2BEE-C197-4ECE-B752-BC16A7D3775C}" srcOrd="1" destOrd="0" presId="urn:microsoft.com/office/officeart/2005/8/layout/hList1"/>
    <dgm:cxn modelId="{203578BE-37D4-4859-AF96-27BA44D78DE3}" type="presParOf" srcId="{0077E73A-5507-4610-BF22-863934A5CE70}" destId="{01AA57B9-66AD-47A7-B2D5-23168FD1EBB5}" srcOrd="11" destOrd="0" presId="urn:microsoft.com/office/officeart/2005/8/layout/hList1"/>
    <dgm:cxn modelId="{AC6BB93D-3411-4537-815C-D216643A3A56}" type="presParOf" srcId="{0077E73A-5507-4610-BF22-863934A5CE70}" destId="{CC1E6AF4-A2E3-4FFB-B2A3-8E304B2A6265}" srcOrd="12" destOrd="0" presId="urn:microsoft.com/office/officeart/2005/8/layout/hList1"/>
    <dgm:cxn modelId="{08F192D1-B2C4-4BCF-870D-C11D3DA2501D}" type="presParOf" srcId="{CC1E6AF4-A2E3-4FFB-B2A3-8E304B2A6265}" destId="{2093AF3A-EB3F-4972-8F6D-9F5510E161BA}" srcOrd="0" destOrd="0" presId="urn:microsoft.com/office/officeart/2005/8/layout/hList1"/>
    <dgm:cxn modelId="{C326E449-46DA-45E5-8CCF-2DDC5F8A6FEC}" type="presParOf" srcId="{CC1E6AF4-A2E3-4FFB-B2A3-8E304B2A6265}" destId="{C740DB1B-7DE6-46EA-9060-E7D2FAE233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69076-A019-4FA6-8F39-0643731302ED}">
      <dsp:nvSpPr>
        <dsp:cNvPr id="0" name=""/>
        <dsp:cNvSpPr/>
      </dsp:nvSpPr>
      <dsp:spPr>
        <a:xfrm>
          <a:off x="5026" y="627181"/>
          <a:ext cx="1490921" cy="460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1997</a:t>
          </a:r>
        </a:p>
      </dsp:txBody>
      <dsp:txXfrm>
        <a:off x="5026" y="627181"/>
        <a:ext cx="1490921" cy="460800"/>
      </dsp:txXfrm>
    </dsp:sp>
    <dsp:sp modelId="{0E39BB2A-3322-4088-96CE-AF2640CF57BB}">
      <dsp:nvSpPr>
        <dsp:cNvPr id="0" name=""/>
        <dsp:cNvSpPr/>
      </dsp:nvSpPr>
      <dsp:spPr>
        <a:xfrm>
          <a:off x="5026" y="1087981"/>
          <a:ext cx="1490921" cy="159563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  </a:t>
          </a:r>
          <a:r>
            <a:rPr lang="pl-PL" sz="1600" b="1" kern="1200" dirty="0">
              <a:solidFill>
                <a:schemeClr val="tx1">
                  <a:lumMod val="50000"/>
                  <a:lumOff val="50000"/>
                </a:schemeClr>
              </a:solidFill>
            </a:rPr>
            <a:t>Założenie firmy HYDROPRESS W Elblągu</a:t>
          </a:r>
        </a:p>
      </dsp:txBody>
      <dsp:txXfrm>
        <a:off x="5026" y="1087981"/>
        <a:ext cx="1490921" cy="1595631"/>
      </dsp:txXfrm>
    </dsp:sp>
    <dsp:sp modelId="{85338ABC-AA10-4AA6-AF52-A0FA265E0E3F}">
      <dsp:nvSpPr>
        <dsp:cNvPr id="0" name=""/>
        <dsp:cNvSpPr/>
      </dsp:nvSpPr>
      <dsp:spPr>
        <a:xfrm>
          <a:off x="1704677" y="627181"/>
          <a:ext cx="1490921" cy="460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2004-2006</a:t>
          </a:r>
        </a:p>
      </dsp:txBody>
      <dsp:txXfrm>
        <a:off x="1704677" y="627181"/>
        <a:ext cx="1490921" cy="460800"/>
      </dsp:txXfrm>
    </dsp:sp>
    <dsp:sp modelId="{A7CCED3A-7399-492F-B53E-F0DA9D26537F}">
      <dsp:nvSpPr>
        <dsp:cNvPr id="0" name=""/>
        <dsp:cNvSpPr/>
      </dsp:nvSpPr>
      <dsp:spPr>
        <a:xfrm>
          <a:off x="1704677" y="1087981"/>
          <a:ext cx="1490921" cy="159563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500" kern="1200" dirty="0">
              <a:solidFill>
                <a:schemeClr val="tx1">
                  <a:lumMod val="65000"/>
                  <a:lumOff val="35000"/>
                </a:schemeClr>
              </a:solidFill>
            </a:rPr>
            <a:t>  </a:t>
          </a:r>
          <a:r>
            <a:rPr lang="pl-PL" sz="1600" b="1" kern="1200" dirty="0">
              <a:solidFill>
                <a:schemeClr val="tx1">
                  <a:lumMod val="50000"/>
                  <a:lumOff val="50000"/>
                </a:schemeClr>
              </a:solidFill>
            </a:rPr>
            <a:t>Powstają oddziały firmy w Gdańsku                i Rumi</a:t>
          </a:r>
        </a:p>
      </dsp:txBody>
      <dsp:txXfrm>
        <a:off x="1704677" y="1087981"/>
        <a:ext cx="1490921" cy="1595631"/>
      </dsp:txXfrm>
    </dsp:sp>
    <dsp:sp modelId="{587C8516-8CFF-4921-8E6E-21D7048C050C}">
      <dsp:nvSpPr>
        <dsp:cNvPr id="0" name=""/>
        <dsp:cNvSpPr/>
      </dsp:nvSpPr>
      <dsp:spPr>
        <a:xfrm>
          <a:off x="3404328" y="627181"/>
          <a:ext cx="1490921" cy="460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2007</a:t>
          </a:r>
        </a:p>
      </dsp:txBody>
      <dsp:txXfrm>
        <a:off x="3404328" y="627181"/>
        <a:ext cx="1490921" cy="460800"/>
      </dsp:txXfrm>
    </dsp:sp>
    <dsp:sp modelId="{A772D577-7B3C-4DE9-B6C1-F0CA461493CF}">
      <dsp:nvSpPr>
        <dsp:cNvPr id="0" name=""/>
        <dsp:cNvSpPr/>
      </dsp:nvSpPr>
      <dsp:spPr>
        <a:xfrm>
          <a:off x="3404328" y="1087981"/>
          <a:ext cx="1490921" cy="159563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600" b="1" kern="1200" dirty="0">
              <a:solidFill>
                <a:schemeClr val="tx1">
                  <a:lumMod val="50000"/>
                  <a:lumOff val="50000"/>
                </a:schemeClr>
              </a:solidFill>
            </a:rPr>
            <a:t>  Powstaje oddział              w Kijowie</a:t>
          </a:r>
        </a:p>
      </dsp:txBody>
      <dsp:txXfrm>
        <a:off x="3404328" y="1087981"/>
        <a:ext cx="1490921" cy="1595631"/>
      </dsp:txXfrm>
    </dsp:sp>
    <dsp:sp modelId="{604E6F8F-9941-41C4-A8F9-0B8A51074541}">
      <dsp:nvSpPr>
        <dsp:cNvPr id="0" name=""/>
        <dsp:cNvSpPr/>
      </dsp:nvSpPr>
      <dsp:spPr>
        <a:xfrm>
          <a:off x="5103979" y="627181"/>
          <a:ext cx="1490921" cy="460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pl-PL" sz="1600" b="1" kern="1200" dirty="0">
              <a:solidFill>
                <a:schemeClr val="bg1"/>
              </a:solidFill>
            </a:rPr>
            <a:t>2008-2013</a:t>
          </a:r>
        </a:p>
      </dsp:txBody>
      <dsp:txXfrm>
        <a:off x="5103979" y="627181"/>
        <a:ext cx="1490921" cy="460800"/>
      </dsp:txXfrm>
    </dsp:sp>
    <dsp:sp modelId="{593EB360-ACA1-47F4-A85D-1455E5562141}">
      <dsp:nvSpPr>
        <dsp:cNvPr id="0" name=""/>
        <dsp:cNvSpPr/>
      </dsp:nvSpPr>
      <dsp:spPr>
        <a:xfrm>
          <a:off x="5103979" y="1087981"/>
          <a:ext cx="1490921" cy="159563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500" kern="1200" dirty="0">
              <a:solidFill>
                <a:schemeClr val="bg1">
                  <a:lumMod val="50000"/>
                </a:schemeClr>
              </a:solidFill>
              <a:latin typeface="Bahnschrift" panose="020B0502040204020203" pitchFamily="34" charset="0"/>
            </a:rPr>
            <a:t>  O</a:t>
          </a:r>
          <a:r>
            <a:rPr lang="pl-PL" sz="16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ddziały w Olsztynie, Wrocławiu, Tychach </a:t>
          </a:r>
          <a:br>
            <a:rPr lang="pl-PL" sz="16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pl-PL" sz="16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oraz                 w Warszawie</a:t>
          </a:r>
        </a:p>
      </dsp:txBody>
      <dsp:txXfrm>
        <a:off x="5103979" y="1087981"/>
        <a:ext cx="1490921" cy="1595631"/>
      </dsp:txXfrm>
    </dsp:sp>
    <dsp:sp modelId="{1B3CE2C1-E178-4D1F-A755-4603685D3910}">
      <dsp:nvSpPr>
        <dsp:cNvPr id="0" name=""/>
        <dsp:cNvSpPr/>
      </dsp:nvSpPr>
      <dsp:spPr>
        <a:xfrm>
          <a:off x="6803629" y="627181"/>
          <a:ext cx="1490921" cy="460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pl-PL" sz="1600" b="1" kern="1200" dirty="0">
              <a:solidFill>
                <a:schemeClr val="bg1"/>
              </a:solidFill>
            </a:rPr>
            <a:t>2014</a:t>
          </a:r>
        </a:p>
      </dsp:txBody>
      <dsp:txXfrm>
        <a:off x="6803629" y="627181"/>
        <a:ext cx="1490921" cy="460800"/>
      </dsp:txXfrm>
    </dsp:sp>
    <dsp:sp modelId="{1A38C43C-DCEF-4EE0-B47C-4DDAAEFC7F07}">
      <dsp:nvSpPr>
        <dsp:cNvPr id="0" name=""/>
        <dsp:cNvSpPr/>
      </dsp:nvSpPr>
      <dsp:spPr>
        <a:xfrm>
          <a:off x="6803629" y="1087981"/>
          <a:ext cx="1490921" cy="159563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600" b="1" kern="1200" dirty="0">
              <a:solidFill>
                <a:schemeClr val="tx1">
                  <a:lumMod val="50000"/>
                  <a:lumOff val="50000"/>
                </a:schemeClr>
              </a:solidFill>
            </a:rPr>
            <a:t>    Biura Handlowe m.in. w Białymstoku, i w Łodzi</a:t>
          </a:r>
        </a:p>
      </dsp:txBody>
      <dsp:txXfrm>
        <a:off x="6803629" y="1087981"/>
        <a:ext cx="1490921" cy="1595631"/>
      </dsp:txXfrm>
    </dsp:sp>
    <dsp:sp modelId="{1D9D85CA-1442-43CA-9282-1FBC685D2645}">
      <dsp:nvSpPr>
        <dsp:cNvPr id="0" name=""/>
        <dsp:cNvSpPr/>
      </dsp:nvSpPr>
      <dsp:spPr>
        <a:xfrm>
          <a:off x="8503280" y="627181"/>
          <a:ext cx="1490921" cy="460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pl-PL" sz="1600" b="1" kern="1200" dirty="0">
              <a:solidFill>
                <a:schemeClr val="bg1"/>
              </a:solidFill>
            </a:rPr>
            <a:t>2021</a:t>
          </a:r>
        </a:p>
      </dsp:txBody>
      <dsp:txXfrm>
        <a:off x="8503280" y="627181"/>
        <a:ext cx="1490921" cy="460800"/>
      </dsp:txXfrm>
    </dsp:sp>
    <dsp:sp modelId="{06FC2BEE-C197-4ECE-B752-BC16A7D3775C}">
      <dsp:nvSpPr>
        <dsp:cNvPr id="0" name=""/>
        <dsp:cNvSpPr/>
      </dsp:nvSpPr>
      <dsp:spPr>
        <a:xfrm>
          <a:off x="8503280" y="1087981"/>
          <a:ext cx="1490921" cy="159563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600" b="1" kern="1200" dirty="0">
              <a:solidFill>
                <a:schemeClr val="tx1">
                  <a:lumMod val="50000"/>
                  <a:lumOff val="50000"/>
                </a:schemeClr>
              </a:solidFill>
            </a:rPr>
            <a:t>   Otwarcie nowego Centrum dystrybucyj-nego w Elblągu</a:t>
          </a:r>
        </a:p>
      </dsp:txBody>
      <dsp:txXfrm>
        <a:off x="8503280" y="1087981"/>
        <a:ext cx="1490921" cy="1595631"/>
      </dsp:txXfrm>
    </dsp:sp>
    <dsp:sp modelId="{2093AF3A-EB3F-4972-8F6D-9F5510E161BA}">
      <dsp:nvSpPr>
        <dsp:cNvPr id="0" name=""/>
        <dsp:cNvSpPr/>
      </dsp:nvSpPr>
      <dsp:spPr>
        <a:xfrm>
          <a:off x="10202931" y="627181"/>
          <a:ext cx="1490921" cy="460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pl-PL" sz="1600" b="1" kern="1200" dirty="0">
              <a:solidFill>
                <a:schemeClr val="bg1"/>
              </a:solidFill>
            </a:rPr>
            <a:t>2023</a:t>
          </a:r>
        </a:p>
      </dsp:txBody>
      <dsp:txXfrm>
        <a:off x="10202931" y="627181"/>
        <a:ext cx="1490921" cy="460800"/>
      </dsp:txXfrm>
    </dsp:sp>
    <dsp:sp modelId="{C740DB1B-7DE6-46EA-9060-E7D2FAE233EA}">
      <dsp:nvSpPr>
        <dsp:cNvPr id="0" name=""/>
        <dsp:cNvSpPr/>
      </dsp:nvSpPr>
      <dsp:spPr>
        <a:xfrm>
          <a:off x="10202931" y="1087981"/>
          <a:ext cx="1490921" cy="1595631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pl-PL" sz="1600" b="1" kern="1200" dirty="0">
              <a:solidFill>
                <a:schemeClr val="tx1">
                  <a:lumMod val="50000"/>
                  <a:lumOff val="50000"/>
                </a:schemeClr>
              </a:solidFill>
            </a:rPr>
            <a:t>   Otwarcie Centrum badawczo-rozwojowe-go w Rumi</a:t>
          </a:r>
        </a:p>
      </dsp:txBody>
      <dsp:txXfrm>
        <a:off x="10202931" y="1087981"/>
        <a:ext cx="1490921" cy="1595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13BFE8-3EE2-473B-8360-CC401F693042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9DC72C2-8778-44E0-A8D5-BF70BB622A0E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Kliknij, aby edytować style wzorca tekstu</a:t>
            </a:r>
            <a:endParaRPr lang="en-US"/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9DC72C2-8778-44E0-A8D5-BF70BB622A0E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68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3753D-EEAD-E035-9933-93A1E0E7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2C2A47A-8B65-3FBD-E3D0-DCA202FE8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F13981A-800B-704F-A68D-904AFAF59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D7A1E5-C947-78EC-3F34-15E10DF1F9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9DC72C2-8778-44E0-A8D5-BF70BB622A0E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FAA1C0D-CD4A-0D9C-5C36-855F88D6F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820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9DC72C2-8778-44E0-A8D5-BF70BB622A0E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7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9DC72C2-8778-44E0-A8D5-BF70BB622A0E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42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E183D-5A67-A3F7-6266-C81C2BB5F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3799F49-87E8-3F19-59DB-0557963E3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45C03BA-79B2-45AD-962F-A4A16383B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0BA55C-23BF-AC5F-CAA6-2EE2E424F8C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9DC72C2-8778-44E0-A8D5-BF70BB622A0E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D21DD4B-FA7F-D79D-68AB-27DB1E207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481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9DC72C2-8778-44E0-A8D5-BF70BB622A0E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41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6D075-5CC0-1AF8-5D82-31A5A45CE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5409086-DA3A-FD09-4D33-64D34D0FD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2AB0585-4881-5EEE-161B-A372B8D65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A890F7-C09A-088E-2AC8-8C23FC974CE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9DC72C2-8778-44E0-A8D5-BF70BB622A0E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70E603B-EAA2-B485-F20B-325099146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54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9DC72C2-8778-44E0-A8D5-BF70BB622A0E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16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9DC72C2-8778-44E0-A8D5-BF70BB622A0E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36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D9189-3EF0-EB8E-69E2-241DE8241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694AFEF-0126-0211-E2E3-C5027F4335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583382B-A5C5-83DA-13AD-A57C8BDA9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D0F20FA-4F48-2CD6-A05E-CBD935452B0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9DC72C2-8778-44E0-A8D5-BF70BB622A0E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6734E20-3B7C-A8E7-5781-2B2DA14536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67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5DB4FF-4B69-38A7-81D6-586D9945E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672259F-09A7-A5B4-DB34-213B4C1A1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AD9A80-3B4B-B494-BAD1-5279EF30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BAE7E8F-A35A-46B2-A9BE-524299B2F50E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7B9E98-A57E-57A6-1414-8A5B85446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30703FF-39C2-80EA-FF55-F741FBEE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85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BC5097-04D3-6684-626E-79045538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E87895F-1157-A043-073B-8C8D737B4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851675-3024-3E64-53DC-5B0891AB0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A3602E8-8E60-4F5A-9D4B-F49E43817F18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0A8954-7E23-5F92-C0EC-EC48D92F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EF023C-2038-82D0-A851-7FD37EB8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82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4E2E6F7-914A-5F01-601B-86146F7793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FF31D5E-2A91-9DFF-C60D-9AD4D6C95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33842B-E4C4-8105-4A2C-AC474F6B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253C05-66E5-44BF-A1CC-B6E179382F80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0A5A51-3664-BFE6-5864-AE6289850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F577536-DEA4-59D9-77C2-978D5F3C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56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63DC7D-B6EA-0D90-020C-AB4D10FEF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9CA0DD-1FD7-671E-7D48-73310D0D7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EEF3F60-88A7-2DEA-EF7E-21E2F5B7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A37154A-9283-472F-9D32-E032250E224B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666106-2D75-4F1E-D3B1-9A337B881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3FD069-DAA0-55E1-E80E-6EB6C3B2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5F3E89-618E-2C5F-D313-6BCE83F0E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D7B7252-17F2-E330-A120-D4D4B7F8E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9346E7-BC52-E48A-BE0C-9D70B51EB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C817808-171F-49DD-90FA-9B1DDEA0460D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1A0D0A1-C8FC-FD56-E05E-6E4F7877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EBA6A9-0835-BE08-1FC5-1870F1DD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64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660E7F-E0A8-A099-D40F-82808FD8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D10F00-6EA3-4A76-438D-DC5CA4E20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55FA929-2BB4-16C1-EEA4-A0A4B620E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700DEE4-2247-9F27-38C9-F550566E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D9D7E3F-871E-42B9-88FB-12D60C8B3FED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1D3F335-1FB3-BF43-8D69-F998319E2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6E32427-5D8E-B9E2-8027-B4E4AD56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9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5D3D1B-9548-6A2A-C5A3-BBA978AFD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C06FD64-3497-99D0-E8DF-E8CF701A1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91C3BAC-A6DD-A075-D444-0314B09F4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12C31B2-E37D-B78B-3E4D-6D10C5D1E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3A95C14-E36E-3AC5-9FC3-5C74375DA4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8FA342A-26C6-A344-FD8C-C6B548C78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8172BDD-02B5-48CF-A598-DDE8D9E324B3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3CD2310-4A35-0F9C-51A6-14A1C1D2E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B3E01CB-1716-CDAD-8FA6-318B8985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9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4FB803-CC29-3DE0-9F89-1B151F5D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25B2AFC-FC3A-1EEF-A3D0-BC6FADF39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5C9D7BB-18F8-44E5-BA28-A3609601F748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25DDD93-3901-CB92-ADA2-64D2529F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27AB145-8C29-943D-0631-DDAD1292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50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30792F7-F3D3-7735-BBF3-EC91885C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41AFA3-ED28-409D-9F61-7C1CB062C782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38EED57-FD61-BCE0-13B0-2C7B53F65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A375332-8EF7-9D5B-C8BB-C712D4C2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60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BF476A-B557-6F78-3EE3-504196773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04AEBD-D33B-8833-4AAA-EB602ED29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D9F2611-119F-1408-2802-1CDCD7BEA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021C35-6942-436C-AD5C-8B315C292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6D2179F-AD35-466F-A681-81C59189197B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F55A38E-D3BC-2FF4-0D88-750AC602E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28A99D8-AC08-497F-BBB1-8E47A9D0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226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702E62-DB70-8993-8A82-AEA78EC25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2792A68-E8E2-8C6B-DA46-D35106F2B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9BFE543-3E5C-1503-6272-B667D85F4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4A01808-9B7F-DE29-7A88-49DEFBEFB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1395F0-C132-4F04-9A22-D8E58D655E1C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7A57B3D-EA38-91E4-1D97-EA4F9FDD0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989BCB5-7234-F662-3E9C-54D97D5DF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9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59B656E-39C8-6B87-A448-E27CA93D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6E9162-E7C1-97C1-2F45-B8C0CB337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9905D64-D1C3-EE1D-10FF-ECE971D31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E43EAF1-28E3-44EC-B370-94486815203D}" type="datetime1">
              <a:rPr lang="pl-PL" smtClean="0"/>
              <a:t>21.04.2026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8CDB01-DE92-C2D6-1A49-C4B4733C4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9351C1-D3C3-1E09-B738-5FC92517D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8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7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62.png"/><Relationship Id="rId4" Type="http://schemas.openxmlformats.org/officeDocument/2006/relationships/image" Target="../media/image1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2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11" Type="http://schemas.openxmlformats.org/officeDocument/2006/relationships/image" Target="../media/image67.png"/><Relationship Id="rId5" Type="http://schemas.openxmlformats.org/officeDocument/2006/relationships/image" Target="../media/image46.png"/><Relationship Id="rId10" Type="http://schemas.openxmlformats.org/officeDocument/2006/relationships/image" Target="../media/image66.png"/><Relationship Id="rId4" Type="http://schemas.openxmlformats.org/officeDocument/2006/relationships/image" Target="../media/image1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2831" y="4907718"/>
            <a:ext cx="5381456" cy="1021498"/>
          </a:xfrm>
        </p:spPr>
        <p:txBody>
          <a:bodyPr rtlCol="0">
            <a:normAutofit/>
          </a:bodyPr>
          <a:lstStyle/>
          <a:p>
            <a:pPr rtl="0"/>
            <a:r>
              <a:rPr lang="pl-P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pl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ez przestojów. </a:t>
            </a:r>
            <a:r>
              <a:rPr lang="pl" sz="4000" dirty="0">
                <a:solidFill>
                  <a:srgbClr val="C00000"/>
                </a:solidFill>
              </a:rPr>
              <a:t>Od 1997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F34A07A-5DC9-4CC9-8FE0-C4DAA0BED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4" y="584508"/>
            <a:ext cx="5021263" cy="117812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6CC9D05-1549-24F6-F16C-5D1C1E62E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8377215" y="1914315"/>
            <a:ext cx="54590" cy="546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1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62C43-6A9E-758D-12D3-E64FAAAD0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3B83A6-D607-6ECB-5F8B-316F22577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4" y="-10048"/>
            <a:ext cx="506012" cy="4328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8E2640F-B317-AE8C-7E17-3F20DF2E1CCE}"/>
              </a:ext>
            </a:extLst>
          </p:cNvPr>
          <p:cNvSpPr txBox="1"/>
          <p:nvPr/>
        </p:nvSpPr>
        <p:spPr>
          <a:xfrm>
            <a:off x="642092" y="495569"/>
            <a:ext cx="7259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OFERTA HYDROPRESS / USŁUGI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77DC06B-8DBE-0475-94C1-C5C0C69AC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74" y="6182677"/>
            <a:ext cx="1918475" cy="4501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0682761-5B5E-AB59-BF31-8262B48227AA}"/>
              </a:ext>
            </a:extLst>
          </p:cNvPr>
          <p:cNvSpPr txBox="1"/>
          <p:nvPr/>
        </p:nvSpPr>
        <p:spPr>
          <a:xfrm>
            <a:off x="1088813" y="1891148"/>
            <a:ext cx="541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PROJEKTOWANIE I PRODUKCJA AGREGATÓW HYDRAULICZNYCH / MINI ZASILACZY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8326DCE-0D5D-C3B7-B420-621CA4486109}"/>
              </a:ext>
            </a:extLst>
          </p:cNvPr>
          <p:cNvSpPr txBox="1"/>
          <p:nvPr/>
        </p:nvSpPr>
        <p:spPr>
          <a:xfrm>
            <a:off x="9111638" y="1891148"/>
            <a:ext cx="2583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URZĄDZENIE DO PREFABRYKACJI RUR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7996EDD-D8FD-0ABE-4102-D1986B59D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6" y="2084258"/>
            <a:ext cx="2954706" cy="29547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D27D8C6-08A6-1EE6-BB91-38096EB66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71" y="4039236"/>
            <a:ext cx="2497154" cy="249715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630C3AF-A36C-6664-BDCA-D5B0ABE60C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71" y="2639326"/>
            <a:ext cx="3225447" cy="3225447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5D6491CC-EF69-2909-C4E7-B839A2B6E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140" y="2452343"/>
            <a:ext cx="2497154" cy="353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84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B9B3AD88-891F-4190-A2B4-D15734E68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1948"/>
            <a:ext cx="4440945" cy="43281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7C95FAF-F4C5-4BF3-963B-78C5BD40C892}"/>
              </a:ext>
            </a:extLst>
          </p:cNvPr>
          <p:cNvSpPr txBox="1"/>
          <p:nvPr/>
        </p:nvSpPr>
        <p:spPr>
          <a:xfrm>
            <a:off x="504577" y="2095893"/>
            <a:ext cx="57354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naszej sieci stacjonarnej w Polsce i za granicą           oraz znaczący wzrost udziału sprzedaży internetowej            to wyzwania, które wymagają zaawansowanego zaplecza logistycznego. </a:t>
            </a:r>
          </a:p>
          <a:p>
            <a:pPr>
              <a:lnSpc>
                <a:spcPct val="150000"/>
              </a:lnSpc>
            </a:pPr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 września 2022 r. prowadzimy działalność w naszym nowym centrum logistyczno-magazynowym o powierzchni 7000 m2 przy ul. Sulimy 2 w Elblągu.</a:t>
            </a:r>
          </a:p>
          <a:p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F86F688-29B3-2660-CFE0-E9DFE431AAD8}"/>
              </a:ext>
            </a:extLst>
          </p:cNvPr>
          <p:cNvSpPr txBox="1"/>
          <p:nvPr/>
        </p:nvSpPr>
        <p:spPr>
          <a:xfrm>
            <a:off x="504578" y="659185"/>
            <a:ext cx="56143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CENTRUM DYSTRYBUCJI</a:t>
            </a:r>
          </a:p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ELBLĄGU – 7000 M2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FC704B5-8948-A23C-47AD-DBA34A79E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9910420-9443-F90F-299D-B1FF42DA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541" y="358078"/>
            <a:ext cx="3582462" cy="20270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D0ECDF2-7CFD-8BA2-14A3-E0C716A56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10" y="2635185"/>
            <a:ext cx="4734793" cy="29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3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FB926-704D-83B3-C432-D34523CFE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A45BB327-18BE-1B83-64D0-AEC2B54BC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570" y="3649081"/>
            <a:ext cx="3754475" cy="199948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C700F89-3D06-0AD8-61C2-375251BFBA96}"/>
              </a:ext>
            </a:extLst>
          </p:cNvPr>
          <p:cNvSpPr txBox="1"/>
          <p:nvPr/>
        </p:nvSpPr>
        <p:spPr>
          <a:xfrm>
            <a:off x="504578" y="2095893"/>
            <a:ext cx="637561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W hali o powierzchni 7000 m</a:t>
            </a:r>
            <a:r>
              <a:rPr lang="pl-PL" b="1" i="0" baseline="30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2</a:t>
            </a:r>
            <a:r>
              <a:rPr lang="pl-PL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tamaran"/>
              </a:rPr>
              <a:t> </a:t>
            </a:r>
            <a:r>
              <a:rPr lang="pl-PL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funkcjonuje centralny magazyn wysokiego składowania oraz odbywa się produkcja komponentów hydrauliki siłowej. </a:t>
            </a:r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endParaRPr lang="pl-PL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b="1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drożenie systemu ERP zapewniło optymalizację organizacji pracy magazynu poprzez właściwe zarządzanie zapasami, uwzględniając takie informacje jak stany minimalne, maksymalne, towary zamówione, towary w drodze, sezonowość, trendy czy parametry dostaw określone dla dostawców.</a:t>
            </a:r>
          </a:p>
          <a:p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8CC76FC-2F98-B577-D0A4-7B201188AA55}"/>
              </a:ext>
            </a:extLst>
          </p:cNvPr>
          <p:cNvSpPr txBox="1"/>
          <p:nvPr/>
        </p:nvSpPr>
        <p:spPr>
          <a:xfrm>
            <a:off x="504578" y="659185"/>
            <a:ext cx="56143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CENTRUM DYSTRYBUCJI</a:t>
            </a:r>
          </a:p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ELBLĄGU – 7000 M2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AECF4DF-9075-7035-F1F6-000894767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636968B-27D0-8C9D-791F-2D9CB1C5C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919" y="715415"/>
            <a:ext cx="2239126" cy="26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6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7C95FAF-F4C5-4BF3-963B-78C5BD40C892}"/>
              </a:ext>
            </a:extLst>
          </p:cNvPr>
          <p:cNvSpPr txBox="1"/>
          <p:nvPr/>
        </p:nvSpPr>
        <p:spPr>
          <a:xfrm>
            <a:off x="4944292" y="2317220"/>
            <a:ext cx="6781744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Nowoczesny park maszynowy, świadomy dobór komponentów                         w połączeniu z precyzją i doświadczeniem naszych specjalistów zapewniają najwyższą jakość i niezawodność naszych projektów.</a:t>
            </a:r>
          </a:p>
          <a:p>
            <a:pPr>
              <a:lnSpc>
                <a:spcPct val="150000"/>
              </a:lnSpc>
            </a:pPr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  <a:latin typeface="Catamaran"/>
            </a:endParaRPr>
          </a:p>
          <a:p>
            <a:pPr>
              <a:lnSpc>
                <a:spcPct val="150000"/>
              </a:lnSpc>
            </a:pPr>
            <a:r>
              <a:rPr lang="pl-PL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Wykonujemy projekty z zakresu napędów hydraulicznych </a:t>
            </a:r>
          </a:p>
          <a:p>
            <a:pPr>
              <a:lnSpc>
                <a:spcPct val="150000"/>
              </a:lnSpc>
            </a:pPr>
            <a:r>
              <a:rPr lang="pl-PL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i ich sterowania. Zajmujemy się między innymi serwisem układów           i przewodów hydraulicznych.</a:t>
            </a:r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F86F688-29B3-2660-CFE0-E9DFE431AAD8}"/>
              </a:ext>
            </a:extLst>
          </p:cNvPr>
          <p:cNvSpPr txBox="1"/>
          <p:nvPr/>
        </p:nvSpPr>
        <p:spPr>
          <a:xfrm>
            <a:off x="4944292" y="623193"/>
            <a:ext cx="70316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 MASZYNOWY - PRODUKCJA, PROJEKTOWANIE I SERWIS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FC704B5-8948-A23C-47AD-DBA34A79E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7BC88E0-7371-3AAF-4A4C-504A47D93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64" y="3583885"/>
            <a:ext cx="4260919" cy="294014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74952F1-F2B8-6819-5785-366A0DAC4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392" y="978607"/>
            <a:ext cx="2845446" cy="21346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28B18C8-E8ED-760F-A0CF-0F8E21015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04" y="2133292"/>
            <a:ext cx="2002179" cy="133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06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7BC5131-CA4F-45DF-B807-6AA07A14FE4B}"/>
              </a:ext>
            </a:extLst>
          </p:cNvPr>
          <p:cNvSpPr/>
          <p:nvPr/>
        </p:nvSpPr>
        <p:spPr>
          <a:xfrm>
            <a:off x="0" y="0"/>
            <a:ext cx="236146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29A569B-88E1-91B7-87BD-DEE0A669C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BC9DF46-2401-ADC6-6E73-E346FBFCF809}"/>
              </a:ext>
            </a:extLst>
          </p:cNvPr>
          <p:cNvSpPr txBox="1"/>
          <p:nvPr/>
        </p:nvSpPr>
        <p:spPr>
          <a:xfrm>
            <a:off x="4218803" y="386082"/>
            <a:ext cx="7326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CENTRUM BADAWCZO-ROZWOJOWE W RUMI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A913964-6473-C37E-91A9-4C4CDB9DAE30}"/>
              </a:ext>
            </a:extLst>
          </p:cNvPr>
          <p:cNvSpPr txBox="1"/>
          <p:nvPr/>
        </p:nvSpPr>
        <p:spPr>
          <a:xfrm>
            <a:off x="4218803" y="1586411"/>
            <a:ext cx="73267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2023r. uruchomiliśmy Centrum 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adawczo-Rozwojowe (CBR Hydropress), w którym prowadzimy badania i implementacje innowacyjnych materiałów </a:t>
            </a:r>
          </a:p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oraz</a:t>
            </a:r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technologii w branży hydrauliki siłowej.</a:t>
            </a:r>
          </a:p>
          <a:p>
            <a:endParaRPr lang="pl-PL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AMTH – Additive Manufacturing Technology by Hydropress                              (ang. technologia wytwarzania przyrostowego) – marka dedykowana działalności R&amp;D w firmie Hydropress.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4298BF9-21BA-6C1F-7E0F-D0218AC3A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82" y="3758083"/>
            <a:ext cx="3553921" cy="25485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600CC80-2453-1292-03FE-413EBB307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82" y="1118874"/>
            <a:ext cx="3553920" cy="239645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A913964-6473-C37E-91A9-4C4CDB9DAE30}"/>
              </a:ext>
            </a:extLst>
          </p:cNvPr>
          <p:cNvSpPr txBox="1"/>
          <p:nvPr/>
        </p:nvSpPr>
        <p:spPr>
          <a:xfrm>
            <a:off x="4218803" y="3758083"/>
            <a:ext cx="7256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l-PL" sz="18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Druk 3D z metalu w technologii DMLS (direct metal laser sintering) umożliwia produkcję elementów, których nie da się wytworzyć za pomocą konwencjonalnych metod, takich jak odlew czy obróbka skrawaniem. Elementy wydrukowane z metalu mogą funkcjonować jako finalne części stosowane w różnych gałęziach przemysłu, np. maszynowym, lotniczym, kosmicznym, czy medycynie. 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EBC6AB4E-89D4-63B3-8D80-B2B5FEF3A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7169" y="6152916"/>
            <a:ext cx="2820334" cy="7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00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EAAF4-D56B-590A-91DD-10AA3D426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1737E9D-D97D-3748-8F9D-27F68F36D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5B8291C-7600-B354-A820-DE6F307200FF}"/>
              </a:ext>
            </a:extLst>
          </p:cNvPr>
          <p:cNvSpPr txBox="1"/>
          <p:nvPr/>
        </p:nvSpPr>
        <p:spPr>
          <a:xfrm>
            <a:off x="6446190" y="646108"/>
            <a:ext cx="56143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LABORATORIA AMTH </a:t>
            </a:r>
          </a:p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RUMI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90783B64-3E3F-833B-5D0B-66E820285551}"/>
              </a:ext>
            </a:extLst>
          </p:cNvPr>
          <p:cNvGrpSpPr/>
          <p:nvPr/>
        </p:nvGrpSpPr>
        <p:grpSpPr>
          <a:xfrm>
            <a:off x="393258" y="570169"/>
            <a:ext cx="5882024" cy="5632351"/>
            <a:chOff x="925821" y="1049025"/>
            <a:chExt cx="5882024" cy="5632351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3AD6F42C-EFCB-89DE-034E-9D2BB62BB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430" r="-490"/>
            <a:stretch/>
          </p:blipFill>
          <p:spPr>
            <a:xfrm>
              <a:off x="940497" y="1049025"/>
              <a:ext cx="1699961" cy="1699961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BDEA5488-69D6-6ECC-D876-C262C8FA4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65" r="965"/>
            <a:stretch/>
          </p:blipFill>
          <p:spPr>
            <a:xfrm>
              <a:off x="3017498" y="4942286"/>
              <a:ext cx="1738172" cy="1738172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1C5EB98F-729C-09D1-0596-150D8E685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99" r="899"/>
            <a:stretch/>
          </p:blipFill>
          <p:spPr>
            <a:xfrm>
              <a:off x="940498" y="4966739"/>
              <a:ext cx="1714637" cy="1714637"/>
            </a:xfrm>
            <a:prstGeom prst="rect">
              <a:avLst/>
            </a:prstGeom>
          </p:spPr>
        </p:pic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84630639-C272-D0DD-FCFE-F47F4DF04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26" r="1070"/>
            <a:stretch/>
          </p:blipFill>
          <p:spPr>
            <a:xfrm>
              <a:off x="3011664" y="1059299"/>
              <a:ext cx="1744005" cy="1689687"/>
            </a:xfrm>
            <a:prstGeom prst="rect">
              <a:avLst/>
            </a:prstGeom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5CF6C51-5667-9CB5-A091-0564AE41B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24" r="1824"/>
            <a:stretch/>
          </p:blipFill>
          <p:spPr>
            <a:xfrm>
              <a:off x="3032378" y="2987156"/>
              <a:ext cx="1723292" cy="1723292"/>
            </a:xfrm>
            <a:prstGeom prst="rect">
              <a:avLst/>
            </a:prstGeom>
          </p:spPr>
        </p:pic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5EAAF8AA-681A-DF5E-E1AD-9BDA449B8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60" r="5060"/>
            <a:stretch/>
          </p:blipFill>
          <p:spPr>
            <a:xfrm>
              <a:off x="5102979" y="3013257"/>
              <a:ext cx="1689687" cy="1689687"/>
            </a:xfrm>
            <a:prstGeom prst="rect">
              <a:avLst/>
            </a:prstGeom>
          </p:spPr>
        </p:pic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DBE6C6AE-E0EA-3FFB-504A-955CF022D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824" r="1824"/>
            <a:stretch/>
          </p:blipFill>
          <p:spPr>
            <a:xfrm>
              <a:off x="5102979" y="1056077"/>
              <a:ext cx="1689687" cy="1689687"/>
            </a:xfrm>
            <a:prstGeom prst="rect">
              <a:avLst/>
            </a:prstGeom>
          </p:spPr>
        </p:pic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15D24C60-9773-2259-6F8C-AF2C0221E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229" r="5229"/>
            <a:stretch/>
          </p:blipFill>
          <p:spPr>
            <a:xfrm>
              <a:off x="5118158" y="4949281"/>
              <a:ext cx="1689687" cy="1689687"/>
            </a:xfrm>
            <a:prstGeom prst="rect">
              <a:avLst/>
            </a:prstGeom>
          </p:spPr>
        </p:pic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78AC03DF-EFED-F67C-1E0C-6D96ED5B1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448" r="3448"/>
            <a:stretch/>
          </p:blipFill>
          <p:spPr>
            <a:xfrm>
              <a:off x="925821" y="3015121"/>
              <a:ext cx="1714637" cy="1714637"/>
            </a:xfrm>
            <a:prstGeom prst="rect">
              <a:avLst/>
            </a:prstGeom>
          </p:spPr>
        </p:pic>
      </p:grp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5A99B21-0AB6-7254-AA03-BF803C35B22E}"/>
              </a:ext>
            </a:extLst>
          </p:cNvPr>
          <p:cNvSpPr txBox="1"/>
          <p:nvPr/>
        </p:nvSpPr>
        <p:spPr>
          <a:xfrm>
            <a:off x="6685627" y="1677287"/>
            <a:ext cx="46875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LABORATORIUM 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druk DMLS / SLM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LABORATORIUM 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druk SLS / FDM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METROLOGIA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MASZYNY CNC 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obróbki konwencjonalnej / postprocessing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STANOWISKA DIAGNOSTYCZNE 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hydrauliki siłowej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LABORATORIUM 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zabezpieczenia antykorozyjne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B050"/>
              </a:buClr>
            </a:pP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B050"/>
              </a:buClr>
            </a:pP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AEAE8104-0D47-1D0C-0B15-C8D63FF79E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37169" y="6152916"/>
            <a:ext cx="2820334" cy="7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1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7BC5131-CA4F-45DF-B807-6AA07A14FE4B}"/>
              </a:ext>
            </a:extLst>
          </p:cNvPr>
          <p:cNvSpPr/>
          <p:nvPr/>
        </p:nvSpPr>
        <p:spPr>
          <a:xfrm>
            <a:off x="-6090" y="0"/>
            <a:ext cx="150312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29A569B-88E1-91B7-87BD-DEE0A669C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BC9DF46-2401-ADC6-6E73-E346FBFCF809}"/>
              </a:ext>
            </a:extLst>
          </p:cNvPr>
          <p:cNvSpPr txBox="1"/>
          <p:nvPr/>
        </p:nvSpPr>
        <p:spPr>
          <a:xfrm>
            <a:off x="6034507" y="475286"/>
            <a:ext cx="56143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Największy system </a:t>
            </a:r>
          </a:p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druku 3D z metalu w Polsce</a:t>
            </a:r>
          </a:p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/EOS M400 i EOS M290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022E8FD-EEB9-66F6-850E-E016B9345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1" y="204739"/>
            <a:ext cx="5049507" cy="374221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96FB150-BF9A-024E-D74C-9470DB6B34B1}"/>
              </a:ext>
            </a:extLst>
          </p:cNvPr>
          <p:cNvSpPr txBox="1"/>
          <p:nvPr/>
        </p:nvSpPr>
        <p:spPr>
          <a:xfrm>
            <a:off x="6279599" y="2412396"/>
            <a:ext cx="41960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MATERIAŁY W PROJEKCIE: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STOPY ALUMINIUM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STALE NARZĘDZIOWE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STALE NIERDZEWNE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9+ INŻYNIERÓW W DZIALE R&amp;D</a:t>
            </a:r>
          </a:p>
          <a:p>
            <a:pPr>
              <a:buClr>
                <a:srgbClr val="00B050"/>
              </a:buClr>
            </a:pP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A61E7FE-3D42-03D2-1A5E-FFAED40B4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59" y="4082716"/>
            <a:ext cx="5054903" cy="2689590"/>
          </a:xfrm>
          <a:prstGeom prst="rect">
            <a:avLst/>
          </a:prstGeom>
        </p:spPr>
      </p:pic>
      <p:sp>
        <p:nvSpPr>
          <p:cNvPr id="16" name="Symbol zastępczy zawartości 15">
            <a:extLst>
              <a:ext uri="{FF2B5EF4-FFF2-40B4-BE49-F238E27FC236}">
                <a16:creationId xmlns:a16="http://schemas.microsoft.com/office/drawing/2014/main" id="{A047C4FB-AA70-4DE0-6383-02A0B64F0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1718A26A-9E68-B34B-21FC-11AB826B8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7169" y="6152916"/>
            <a:ext cx="2820334" cy="7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2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19C2A63-2F31-4BA0-8302-B005F5AD1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4" y="-10048"/>
            <a:ext cx="506012" cy="4328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8A55513-A1A3-4C20-8BF2-2DB47ADD8E47}"/>
              </a:ext>
            </a:extLst>
          </p:cNvPr>
          <p:cNvSpPr txBox="1"/>
          <p:nvPr/>
        </p:nvSpPr>
        <p:spPr>
          <a:xfrm>
            <a:off x="642092" y="495569"/>
            <a:ext cx="56143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OBSZARY BADAWCZE </a:t>
            </a:r>
          </a:p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Hydraulika siłowa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794B4EF-E584-C247-AD6D-C782496E0011}"/>
              </a:ext>
            </a:extLst>
          </p:cNvPr>
          <p:cNvSpPr txBox="1"/>
          <p:nvPr/>
        </p:nvSpPr>
        <p:spPr>
          <a:xfrm>
            <a:off x="642092" y="2365118"/>
            <a:ext cx="545390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Technologie przyrostowe w druku 3D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tj.:</a:t>
            </a:r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DMLS, SLS, FDM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Reverse engineering i modelowanie 3D-CAD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Budowa i montaż zindywidualizowanych elementów hydraulicznych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Nowe materiały i kompozyty w hydraulice siłowej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Powłoki zabezpieczające w hydraulice siłowej </a:t>
            </a:r>
          </a:p>
          <a:p>
            <a:endParaRPr lang="pl-P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4D527C7-AF76-4604-7F8E-5C7BCF943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A0798B28-136A-49F8-C616-30F0DFF25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7169" y="6152916"/>
            <a:ext cx="2820334" cy="7050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87C483D-86D6-0E6A-C4DF-E2620B27A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51" y="309254"/>
            <a:ext cx="2055864" cy="2055864"/>
          </a:xfrm>
          <a:prstGeom prst="rect">
            <a:avLst/>
          </a:prstGeom>
          <a:effectLst>
            <a:outerShdw blurRad="127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3567AA0-CB5C-44EB-A506-88F25A0424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95" y="2726789"/>
            <a:ext cx="3198532" cy="3198532"/>
          </a:xfrm>
          <a:prstGeom prst="rect">
            <a:avLst/>
          </a:prstGeom>
          <a:effectLst>
            <a:outerShdw blurRad="2413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CE93CF8-FFE6-B3AD-1F5B-C626E7A0C9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22" y="777576"/>
            <a:ext cx="1911079" cy="1483024"/>
          </a:xfrm>
          <a:prstGeom prst="rect">
            <a:avLst/>
          </a:prstGeom>
          <a:effectLst>
            <a:outerShdw blurRad="139700" dir="18900000" sy="23000" kx="-1200000" algn="bl" rotWithShape="0">
              <a:prstClr val="black">
                <a:alpha val="24000"/>
              </a:prst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63E68A3-2CD1-B74E-1CFB-FA5C06EA2A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06" y="2558795"/>
            <a:ext cx="3364416" cy="28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06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DB6DD-B8BA-F3D1-FF61-E11B75E96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78FBAEB-B8B9-14B8-B74F-7E31CE55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4" y="-10048"/>
            <a:ext cx="506012" cy="4328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61C42F4-0CC1-8C42-E53B-A1D61D6E124D}"/>
              </a:ext>
            </a:extLst>
          </p:cNvPr>
          <p:cNvSpPr txBox="1"/>
          <p:nvPr/>
        </p:nvSpPr>
        <p:spPr>
          <a:xfrm>
            <a:off x="642092" y="495569"/>
            <a:ext cx="56143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OBSZARY BADAWCZE </a:t>
            </a:r>
          </a:p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Przemysł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29CE43F-3B7A-0629-2B7F-8C4B7B083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A8B10C76-1787-95F7-DC86-25F2942D5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7169" y="6152916"/>
            <a:ext cx="2820334" cy="70508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4D27850-B6BE-42C2-DE2E-D3E3510F27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064">
            <a:off x="668686" y="1990203"/>
            <a:ext cx="2784780" cy="198334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3F87F44-5AAF-58C4-C5CA-2B99B4400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4" y="4488307"/>
            <a:ext cx="2017151" cy="201715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40E534E-3663-4B3F-57A8-BF56FC48EB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264" y="4851400"/>
            <a:ext cx="2103093" cy="16893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1695944-D36B-F0F1-E45D-0A872F6FE6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05" y="599236"/>
            <a:ext cx="2820334" cy="1993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34A6D32-9A78-58EA-3891-2248555647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27" y="1862596"/>
            <a:ext cx="3060250" cy="21633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904126B-2C3E-CD01-ACCE-F598DDCCA1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225" y="3675694"/>
            <a:ext cx="3375606" cy="282976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14F9BC63-96DA-D2A8-42BB-3434805F9B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90" y="2293612"/>
            <a:ext cx="4543140" cy="380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56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88D7-2BF7-19BD-43E1-8D8B7B0DD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F2F3E9F5-29C5-B4CF-34EA-07B1826F9B38}"/>
              </a:ext>
            </a:extLst>
          </p:cNvPr>
          <p:cNvSpPr/>
          <p:nvPr/>
        </p:nvSpPr>
        <p:spPr>
          <a:xfrm>
            <a:off x="-6090" y="0"/>
            <a:ext cx="150312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3CB348A-7916-F52C-E703-2FED15A5F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F0FDFFF-3905-43D9-0174-75665B803239}"/>
              </a:ext>
            </a:extLst>
          </p:cNvPr>
          <p:cNvSpPr txBox="1"/>
          <p:nvPr/>
        </p:nvSpPr>
        <p:spPr>
          <a:xfrm>
            <a:off x="1719181" y="3460298"/>
            <a:ext cx="5614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Elektrodrążarka SC550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006A150-E9FB-7011-99C5-4DAF4E7ABE61}"/>
              </a:ext>
            </a:extLst>
          </p:cNvPr>
          <p:cNvSpPr txBox="1"/>
          <p:nvPr/>
        </p:nvSpPr>
        <p:spPr>
          <a:xfrm>
            <a:off x="6319142" y="391202"/>
            <a:ext cx="56143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Przemysłowy system druku 3D z tworzyw sztucznych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414CEAD-F663-A885-7C97-B99B196DF660}"/>
              </a:ext>
            </a:extLst>
          </p:cNvPr>
          <p:cNvSpPr txBox="1"/>
          <p:nvPr/>
        </p:nvSpPr>
        <p:spPr>
          <a:xfrm>
            <a:off x="6337265" y="1675614"/>
            <a:ext cx="41960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FUSE 1+ 30W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ue-haas-grotesk-display"/>
              </a:rPr>
              <a:t>TECHNOLOGIA S</a:t>
            </a:r>
            <a:r>
              <a:rPr lang="pl-PL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neue-haas-grotesk-display"/>
              </a:rPr>
              <a:t>LS</a:t>
            </a:r>
            <a:r>
              <a:rPr lang="pl-PL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neue-haas-grotesk-display"/>
              </a:rPr>
              <a:t> – </a:t>
            </a:r>
            <a:r>
              <a:rPr lang="pl-PL" dirty="0" err="1">
                <a:solidFill>
                  <a:srgbClr val="4C4C4C"/>
                </a:solidFill>
              </a:rPr>
              <a:t>Selective</a:t>
            </a:r>
            <a:r>
              <a:rPr lang="pl-PL" dirty="0">
                <a:solidFill>
                  <a:srgbClr val="4C4C4C"/>
                </a:solidFill>
              </a:rPr>
              <a:t> </a:t>
            </a:r>
            <a:r>
              <a:rPr lang="pl-PL" b="0" i="0" dirty="0">
                <a:solidFill>
                  <a:srgbClr val="4C4C4C"/>
                </a:solidFill>
                <a:effectLst/>
              </a:rPr>
              <a:t>Laser Sintering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OBJĘTOŚĆ KOMORY DRUKU	 165 x 165 x 300 mm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9C53EF2-694C-0E71-A31C-A880D445E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78" y="438933"/>
            <a:ext cx="4214182" cy="247336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38B51B2-735F-F490-9782-BA10E0C1E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84" y="2039486"/>
            <a:ext cx="3910062" cy="5531247"/>
          </a:xfrm>
          <a:prstGeom prst="rect">
            <a:avLst/>
          </a:prstGeom>
          <a:effectLst>
            <a:outerShdw blurRad="419100" dist="177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104F5BA-39C1-C83C-2A77-A43F044297A5}"/>
              </a:ext>
            </a:extLst>
          </p:cNvPr>
          <p:cNvSpPr txBox="1"/>
          <p:nvPr/>
        </p:nvSpPr>
        <p:spPr>
          <a:xfrm>
            <a:off x="1719181" y="4315942"/>
            <a:ext cx="4196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Obszar roboczy 880 × 570 mm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pl-P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neue-haas-grotesk-display"/>
              </a:rPr>
              <a:t>Nowa maszyna harmonijnie współpracuje z pozostałym wyposażeniem laboratoriów Hydropress, tworząc kompletne zaplecze do: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neue-haas-grotesk-display"/>
              </a:rPr>
              <a:t>prototypowania,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neue-haas-grotesk-display"/>
              </a:rPr>
              <a:t>obróbki precyzyjnej,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neue-haas-grotesk-display"/>
              </a:rPr>
              <a:t>wykonywania elementów jednostkowych i małoseryjnych,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neue-haas-grotesk-display"/>
              </a:rPr>
              <a:t>realizacji skomplikowanych projektów badawczych.</a:t>
            </a: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2D1D799F-BCDE-E9E7-3BA8-C9658C049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7169" y="6152916"/>
            <a:ext cx="2820334" cy="7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94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B7C46B8-F0FE-B26E-524B-051F50A69100}"/>
              </a:ext>
            </a:extLst>
          </p:cNvPr>
          <p:cNvSpPr txBox="1"/>
          <p:nvPr/>
        </p:nvSpPr>
        <p:spPr>
          <a:xfrm>
            <a:off x="1260000" y="720000"/>
            <a:ext cx="6839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4C4C4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HYDROPRESS W LICZBACH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CC7ECD-287F-9D66-2152-8A4E37A28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3E09680-DE4D-585A-D1ED-1BD1B8B72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997" y="347572"/>
            <a:ext cx="1212400" cy="14544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1402A4B-B4EA-C6E4-198A-FC8439FC51B2}"/>
              </a:ext>
            </a:extLst>
          </p:cNvPr>
          <p:cNvSpPr txBox="1"/>
          <p:nvPr/>
        </p:nvSpPr>
        <p:spPr>
          <a:xfrm>
            <a:off x="2417712" y="2001267"/>
            <a:ext cx="65852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pl-PL" b="1" i="0" dirty="0">
                <a:solidFill>
                  <a:srgbClr val="000000"/>
                </a:solidFill>
                <a:effectLst/>
              </a:rPr>
              <a:t>29 </a:t>
            </a:r>
            <a:r>
              <a:rPr lang="pl-PL" b="0" i="0" dirty="0">
                <a:solidFill>
                  <a:srgbClr val="000000"/>
                </a:solidFill>
                <a:effectLst/>
              </a:rPr>
              <a:t>LAT DOŚWIADCZENIA W BIZNESIE</a:t>
            </a:r>
          </a:p>
          <a:p>
            <a:pPr algn="l" rtl="0">
              <a:buNone/>
            </a:pPr>
            <a:endParaRPr lang="pl-PL" dirty="0">
              <a:effectLst/>
            </a:endParaRPr>
          </a:p>
          <a:p>
            <a:pPr algn="l" rtl="0">
              <a:buNone/>
            </a:pPr>
            <a:r>
              <a:rPr lang="pl-PL" b="1" i="0" dirty="0">
                <a:solidFill>
                  <a:srgbClr val="000000"/>
                </a:solidFill>
                <a:effectLst/>
              </a:rPr>
              <a:t>	9+ </a:t>
            </a:r>
            <a:r>
              <a:rPr lang="pl-PL" b="0" i="0" dirty="0">
                <a:solidFill>
                  <a:srgbClr val="000000"/>
                </a:solidFill>
                <a:effectLst/>
              </a:rPr>
              <a:t>LOKALIZACJI W POLSCE</a:t>
            </a:r>
            <a:endParaRPr lang="pl-PL" dirty="0">
              <a:effectLst/>
            </a:endParaRPr>
          </a:p>
          <a:p>
            <a:pPr algn="l" rtl="0">
              <a:buNone/>
            </a:pPr>
            <a:r>
              <a:rPr lang="pl-PL" b="1" i="0" dirty="0">
                <a:solidFill>
                  <a:srgbClr val="000000"/>
                </a:solidFill>
                <a:effectLst/>
              </a:rPr>
              <a:t>	1</a:t>
            </a:r>
            <a:r>
              <a:rPr lang="pl-PL" b="0" i="0" dirty="0">
                <a:solidFill>
                  <a:srgbClr val="000000"/>
                </a:solidFill>
                <a:effectLst/>
              </a:rPr>
              <a:t> LOKALIZACJA W UKRAINIE</a:t>
            </a:r>
          </a:p>
          <a:p>
            <a:pPr algn="l" rtl="0">
              <a:buNone/>
            </a:pPr>
            <a:endParaRPr lang="pl-PL" b="0" i="0" dirty="0">
              <a:solidFill>
                <a:srgbClr val="000000"/>
              </a:solidFill>
              <a:effectLst/>
            </a:endParaRPr>
          </a:p>
          <a:p>
            <a:pPr algn="l" rtl="0">
              <a:buNone/>
            </a:pPr>
            <a:endParaRPr lang="pl-PL" dirty="0">
              <a:effectLst/>
            </a:endParaRPr>
          </a:p>
          <a:p>
            <a:pPr algn="l" rtl="0">
              <a:buNone/>
            </a:pPr>
            <a:r>
              <a:rPr lang="pl-PL" b="1" i="0" cap="all" dirty="0">
                <a:solidFill>
                  <a:srgbClr val="000000"/>
                </a:solidFill>
                <a:effectLst/>
              </a:rPr>
              <a:t>7000 M</a:t>
            </a:r>
            <a:r>
              <a:rPr lang="pl-PL" b="1" i="0" cap="all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pl-PL" b="0" i="0" cap="all" dirty="0">
                <a:solidFill>
                  <a:srgbClr val="000000"/>
                </a:solidFill>
                <a:effectLst/>
              </a:rPr>
              <a:t> POWIERZCHNI LOGISTYCZNO -	MAGAZYNOWEJ (Elbląg)</a:t>
            </a:r>
          </a:p>
          <a:p>
            <a:pPr algn="l" rtl="0">
              <a:buNone/>
            </a:pPr>
            <a:endParaRPr lang="pl-PL" b="0" i="0" cap="all" dirty="0">
              <a:solidFill>
                <a:srgbClr val="000000"/>
              </a:solidFill>
              <a:effectLst/>
            </a:endParaRPr>
          </a:p>
          <a:p>
            <a:pPr algn="l" rtl="0">
              <a:buNone/>
            </a:pPr>
            <a:endParaRPr lang="pl-PL" cap="all" dirty="0">
              <a:effectLst/>
            </a:endParaRPr>
          </a:p>
          <a:p>
            <a:pPr algn="l" rtl="0">
              <a:buNone/>
            </a:pPr>
            <a:r>
              <a:rPr lang="pl-PL" b="1" i="0" dirty="0">
                <a:solidFill>
                  <a:srgbClr val="000000"/>
                </a:solidFill>
                <a:effectLst/>
              </a:rPr>
              <a:t>	30 000+</a:t>
            </a:r>
            <a:r>
              <a:rPr lang="pl-PL" b="0" i="0" dirty="0">
                <a:solidFill>
                  <a:srgbClr val="000000"/>
                </a:solidFill>
                <a:effectLst/>
              </a:rPr>
              <a:t> PRODUKTÓW W MAGAZYNIE</a:t>
            </a:r>
          </a:p>
          <a:p>
            <a:pPr algn="l" rtl="0">
              <a:buNone/>
            </a:pPr>
            <a:endParaRPr lang="pl-PL" b="0" i="0" dirty="0">
              <a:solidFill>
                <a:srgbClr val="000000"/>
              </a:solidFill>
              <a:effectLst/>
            </a:endParaRPr>
          </a:p>
          <a:p>
            <a:pPr algn="l" rtl="0">
              <a:buNone/>
            </a:pPr>
            <a:endParaRPr lang="pl-PL" dirty="0">
              <a:effectLst/>
            </a:endParaRPr>
          </a:p>
          <a:p>
            <a:pPr algn="l" rtl="0">
              <a:buNone/>
            </a:pPr>
            <a:r>
              <a:rPr lang="pl-PL" b="1" i="0" cap="all" dirty="0">
                <a:solidFill>
                  <a:srgbClr val="000000"/>
                </a:solidFill>
                <a:effectLst/>
              </a:rPr>
              <a:t>2000 m</a:t>
            </a:r>
            <a:r>
              <a:rPr lang="pl-PL" b="1" i="0" cap="all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pl-PL" b="0" i="0" cap="all" dirty="0">
                <a:solidFill>
                  <a:srgbClr val="000000"/>
                </a:solidFill>
                <a:effectLst/>
              </a:rPr>
              <a:t> Centrum badawczo - rozwojowe </a:t>
            </a:r>
            <a:r>
              <a:rPr lang="pl-PL" b="1" i="0" cap="all" dirty="0">
                <a:solidFill>
                  <a:srgbClr val="000000"/>
                </a:solidFill>
                <a:effectLst/>
              </a:rPr>
              <a:t>AMTH </a:t>
            </a:r>
            <a:r>
              <a:rPr lang="pl-PL" b="0" i="0" cap="all" dirty="0">
                <a:solidFill>
                  <a:srgbClr val="000000"/>
                </a:solidFill>
                <a:effectLst/>
              </a:rPr>
              <a:t>(Rumia)</a:t>
            </a:r>
          </a:p>
          <a:p>
            <a:pPr algn="l" rtl="0">
              <a:buNone/>
            </a:pPr>
            <a:endParaRPr lang="pl-PL" b="0" i="0" cap="all" dirty="0">
              <a:solidFill>
                <a:srgbClr val="000000"/>
              </a:solidFill>
              <a:effectLst/>
            </a:endParaRPr>
          </a:p>
          <a:p>
            <a:pPr algn="l" rtl="0">
              <a:buNone/>
            </a:pPr>
            <a:endParaRPr lang="pl-PL" cap="all" dirty="0">
              <a:effectLst/>
            </a:endParaRPr>
          </a:p>
          <a:p>
            <a:pPr algn="l" rtl="0">
              <a:buNone/>
            </a:pPr>
            <a:r>
              <a:rPr lang="pl-PL" b="1" i="0" cap="all" dirty="0">
                <a:solidFill>
                  <a:srgbClr val="000000"/>
                </a:solidFill>
                <a:effectLst/>
              </a:rPr>
              <a:t>	100+</a:t>
            </a:r>
            <a:r>
              <a:rPr lang="pl-PL" b="0" i="0" cap="all" dirty="0">
                <a:solidFill>
                  <a:srgbClr val="000000"/>
                </a:solidFill>
                <a:effectLst/>
              </a:rPr>
              <a:t> ZATRUDNIONYCH PRACOWNIKÓW</a:t>
            </a:r>
            <a:endParaRPr lang="pl-PL" cap="all" dirty="0">
              <a:effectLst/>
            </a:endParaRPr>
          </a:p>
        </p:txBody>
      </p:sp>
      <p:pic>
        <p:nvPicPr>
          <p:cNvPr id="16" name="Grafika 15" descr="Mikroskop">
            <a:extLst>
              <a:ext uri="{FF2B5EF4-FFF2-40B4-BE49-F238E27FC236}">
                <a16:creationId xmlns:a16="http://schemas.microsoft.com/office/drawing/2014/main" id="{A55CE201-01A8-96A1-754F-968563AB8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497" y="4957385"/>
            <a:ext cx="778074" cy="778074"/>
          </a:xfrm>
          <a:prstGeom prst="rect">
            <a:avLst/>
          </a:prstGeom>
        </p:spPr>
      </p:pic>
      <p:pic>
        <p:nvPicPr>
          <p:cNvPr id="20" name="Grafika 19" descr="Statystyki">
            <a:extLst>
              <a:ext uri="{FF2B5EF4-FFF2-40B4-BE49-F238E27FC236}">
                <a16:creationId xmlns:a16="http://schemas.microsoft.com/office/drawing/2014/main" id="{A6B6C88B-EAE9-6E70-4C2C-3E1636F66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2800" y="1841103"/>
            <a:ext cx="914400" cy="914400"/>
          </a:xfrm>
          <a:prstGeom prst="rect">
            <a:avLst/>
          </a:prstGeom>
        </p:spPr>
      </p:pic>
      <p:pic>
        <p:nvPicPr>
          <p:cNvPr id="22" name="Grafika 21" descr="Koszyk na zakupy">
            <a:extLst>
              <a:ext uri="{FF2B5EF4-FFF2-40B4-BE49-F238E27FC236}">
                <a16:creationId xmlns:a16="http://schemas.microsoft.com/office/drawing/2014/main" id="{70E78105-96E3-73EA-AAEB-CF3AB43009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58976" y="4245971"/>
            <a:ext cx="711414" cy="711414"/>
          </a:xfrm>
          <a:prstGeom prst="rect">
            <a:avLst/>
          </a:prstGeom>
        </p:spPr>
      </p:pic>
      <p:pic>
        <p:nvPicPr>
          <p:cNvPr id="26" name="Grafika 25" descr="Znacznik">
            <a:extLst>
              <a:ext uri="{FF2B5EF4-FFF2-40B4-BE49-F238E27FC236}">
                <a16:creationId xmlns:a16="http://schemas.microsoft.com/office/drawing/2014/main" id="{5CD92F26-1E21-1F48-8B25-D3F18FF467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40255" y="2458001"/>
            <a:ext cx="778075" cy="778075"/>
          </a:xfrm>
          <a:prstGeom prst="rect">
            <a:avLst/>
          </a:prstGeom>
        </p:spPr>
      </p:pic>
      <p:pic>
        <p:nvPicPr>
          <p:cNvPr id="28" name="Grafika 27" descr="Użytkownicy">
            <a:extLst>
              <a:ext uri="{FF2B5EF4-FFF2-40B4-BE49-F238E27FC236}">
                <a16:creationId xmlns:a16="http://schemas.microsoft.com/office/drawing/2014/main" id="{355A1100-C0BB-3F67-E07F-4AC3D342F2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96785" y="5803434"/>
            <a:ext cx="826971" cy="826971"/>
          </a:xfrm>
          <a:prstGeom prst="rect">
            <a:avLst/>
          </a:prstGeom>
        </p:spPr>
      </p:pic>
      <p:pic>
        <p:nvPicPr>
          <p:cNvPr id="32" name="Grafika 31" descr="Dom">
            <a:extLst>
              <a:ext uri="{FF2B5EF4-FFF2-40B4-BE49-F238E27FC236}">
                <a16:creationId xmlns:a16="http://schemas.microsoft.com/office/drawing/2014/main" id="{6F243E8B-4BE7-E507-528F-11D25591C4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0000" y="3397870"/>
            <a:ext cx="816971" cy="81697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AC69938-0473-E7FB-5B1F-3E22A37496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25" y="2149303"/>
            <a:ext cx="1212400" cy="12124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B465124-3A21-43CA-29EA-246EEFF786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947476" y="2838159"/>
            <a:ext cx="60010" cy="137628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57F43DB-FB89-FB70-0529-B8EEDE66091F}"/>
              </a:ext>
            </a:extLst>
          </p:cNvPr>
          <p:cNvSpPr txBox="1"/>
          <p:nvPr/>
        </p:nvSpPr>
        <p:spPr>
          <a:xfrm>
            <a:off x="10222832" y="3690903"/>
            <a:ext cx="158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YT/ sprawdź, dlaczego </a:t>
            </a:r>
          </a:p>
          <a:p>
            <a:r>
              <a:rPr lang="pl-PL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warto nas wybrać</a:t>
            </a:r>
          </a:p>
        </p:txBody>
      </p:sp>
    </p:spTree>
    <p:extLst>
      <p:ext uri="{BB962C8B-B14F-4D97-AF65-F5344CB8AC3E}">
        <p14:creationId xmlns:p14="http://schemas.microsoft.com/office/powerpoint/2010/main" val="35412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6B2D0-E811-9D04-0C6D-8B7301518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AE0C6A6-ABBB-7F04-E68B-4C9023833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7837E38-1BCF-D067-63B1-6563DC8F9A76}"/>
              </a:ext>
            </a:extLst>
          </p:cNvPr>
          <p:cNvSpPr txBox="1"/>
          <p:nvPr/>
        </p:nvSpPr>
        <p:spPr>
          <a:xfrm>
            <a:off x="6446190" y="646108"/>
            <a:ext cx="5614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CERTYFIKATY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3209B920-3301-C46F-06AE-3F8D904A3AC1}"/>
              </a:ext>
            </a:extLst>
          </p:cNvPr>
          <p:cNvSpPr txBox="1"/>
          <p:nvPr/>
        </p:nvSpPr>
        <p:spPr>
          <a:xfrm>
            <a:off x="6446190" y="1604028"/>
            <a:ext cx="46875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Nowoczesne i odpowiedzialne sterowanie procesami zaopatrzenia, produkcji, sprzedaży i serwisu zgodne ze spójną polityką jest kluczowe dla utrzymania stabilnych i partnerskich relacji z otoczeniem biznesowym. </a:t>
            </a:r>
          </a:p>
          <a:p>
            <a:endParaRPr lang="pl-PL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Dzięki wieloletniej współpracy ze sprawdzonymi dostawcami, jesteśmy pewni naszych wyborów i gwarantujemy jakość produktów i usług oferowanych naszym partnerom w biznesie. </a:t>
            </a:r>
          </a:p>
          <a:p>
            <a:b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Certyfikacja naszej działalności wg normy ISO 9001:2015 potwierdza świadomość trafnego wyboru kontrahentów oraz kompetencje naszych specjalistów w branży hydrauliki siłowej.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B65EE51A-47E1-DA6A-6AE9-5E5FF716A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169" y="6152916"/>
            <a:ext cx="2820334" cy="70508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796BD8E-46ED-E0A8-0395-2C33B10F1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59" y="172253"/>
            <a:ext cx="4501750" cy="651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73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6E8BC-9CFA-001C-8C68-A979AEA34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71005B6D-FA62-78A8-8869-8B17CF6680CD}"/>
              </a:ext>
            </a:extLst>
          </p:cNvPr>
          <p:cNvSpPr txBox="1"/>
          <p:nvPr/>
        </p:nvSpPr>
        <p:spPr>
          <a:xfrm>
            <a:off x="4425692" y="4256418"/>
            <a:ext cx="6375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Na terenie magazynu centralnego Hydropress, </a:t>
            </a:r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gości i pracowników obowiązują środki ochrony osobistej.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BD1D8B5-30B5-EAB9-2610-7B53EC440363}"/>
              </a:ext>
            </a:extLst>
          </p:cNvPr>
          <p:cNvSpPr txBox="1"/>
          <p:nvPr/>
        </p:nvSpPr>
        <p:spPr>
          <a:xfrm>
            <a:off x="504578" y="659185"/>
            <a:ext cx="5614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BHP / BEZPIECZEŃSTWO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E1EB8B80-B5A5-7738-31EA-E8D9CACEC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CDF1E91-1F8A-4AB9-B53B-6296DA29D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92" y="2013284"/>
            <a:ext cx="6288239" cy="192778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280DCB3-BA78-414D-8FE6-FB0E736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86" y="1949836"/>
            <a:ext cx="1835329" cy="309540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7FCD3B-D4A5-1D3E-0036-C8202327FA62}"/>
              </a:ext>
            </a:extLst>
          </p:cNvPr>
          <p:cNvSpPr txBox="1"/>
          <p:nvPr/>
        </p:nvSpPr>
        <p:spPr>
          <a:xfrm>
            <a:off x="1093449" y="5481134"/>
            <a:ext cx="50025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Uwaga: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Piesi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i pojazdy dzielą ciągi komunikacyjne.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Zachowaj ostrożność!</a:t>
            </a:r>
          </a:p>
        </p:txBody>
      </p:sp>
    </p:spTree>
    <p:extLst>
      <p:ext uri="{BB962C8B-B14F-4D97-AF65-F5344CB8AC3E}">
        <p14:creationId xmlns:p14="http://schemas.microsoft.com/office/powerpoint/2010/main" val="323607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1F23370-31E5-4FF5-87AF-4E3A18718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0" y="4172707"/>
            <a:ext cx="5029210" cy="268529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55C949B-1CE1-4D0E-9075-DF8D3DA2F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8" y="1"/>
            <a:ext cx="5029210" cy="2685293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65D49314-82D4-7A37-31F5-7BA402DE78BE}"/>
              </a:ext>
            </a:extLst>
          </p:cNvPr>
          <p:cNvSpPr/>
          <p:nvPr/>
        </p:nvSpPr>
        <p:spPr>
          <a:xfrm>
            <a:off x="1495926" y="782053"/>
            <a:ext cx="9200148" cy="5293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77436E2-A08F-4C17-96DE-332BEECD8F2A}"/>
              </a:ext>
            </a:extLst>
          </p:cNvPr>
          <p:cNvSpPr txBox="1"/>
          <p:nvPr/>
        </p:nvSpPr>
        <p:spPr>
          <a:xfrm>
            <a:off x="3563691" y="3549622"/>
            <a:ext cx="506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DZIĘKUJEMY!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3C8E97D-4B32-A500-33E0-541E2474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12" y="1584570"/>
            <a:ext cx="4691375" cy="110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38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E60A6693-8CD2-5963-1F26-C319F7856BC1}"/>
              </a:ext>
            </a:extLst>
          </p:cNvPr>
          <p:cNvSpPr/>
          <p:nvPr/>
        </p:nvSpPr>
        <p:spPr>
          <a:xfrm>
            <a:off x="894654" y="2026199"/>
            <a:ext cx="11308886" cy="28056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188CB2B-879A-5D51-0501-24AB4514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863F85-30F2-3AB7-E2D0-BEC5AE1A1AA8}"/>
              </a:ext>
            </a:extLst>
          </p:cNvPr>
          <p:cNvSpPr txBox="1"/>
          <p:nvPr/>
        </p:nvSpPr>
        <p:spPr>
          <a:xfrm>
            <a:off x="1260000" y="720000"/>
            <a:ext cx="1479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MISJA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396BAFA-BABB-7F88-4D67-E60D2B605CFD}"/>
              </a:ext>
            </a:extLst>
          </p:cNvPr>
          <p:cNvSpPr txBox="1"/>
          <p:nvPr/>
        </p:nvSpPr>
        <p:spPr>
          <a:xfrm>
            <a:off x="1251828" y="2695559"/>
            <a:ext cx="8112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 początku istnienia firmy dążymy do tego, by być kompleksowym dostawcą wysokiej jakości komponentów hydraulicznych, gwarantować najlepszy serwis  techniczny oraz realizować najbardziej zaawansowane projekty techniczne.</a:t>
            </a:r>
            <a:endParaRPr lang="pl-PL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9272B2D-92A6-4E73-8052-A74AEB85E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2135"/>
            <a:ext cx="509017" cy="4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08D7571-C6B7-46FF-BCB6-C84D6879F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09" y="0"/>
            <a:ext cx="6204779" cy="593916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188CB2B-879A-5D51-0501-24AB45141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56291A3-2272-B8B7-E28A-9B0CE6E085B4}"/>
              </a:ext>
            </a:extLst>
          </p:cNvPr>
          <p:cNvSpPr txBox="1"/>
          <p:nvPr/>
        </p:nvSpPr>
        <p:spPr>
          <a:xfrm>
            <a:off x="851285" y="2161220"/>
            <a:ext cx="50745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pl-PL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Jako fachowcy w dziedzinie hydrauliki siłowej chcemy odczytywać potrzeby klientów, być wszędzie tam, gdzie możemy służyć radą i fachowym wsparciem oraz dostarczać produkty najwyższej jakości. 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pl-PL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Wierzymy, że nasz sukces jest ściśle powiązany z doświadczeniem naszego zgranego zespołu, z którym od ponad dwóch dekad zaspokajamy potrzeby naszych klientów według najwyższych, światowych standardów. 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336BFB7-B1E2-DF21-92F6-E2C390AE4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87" y="764101"/>
            <a:ext cx="5801291" cy="441095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7851C66-50C9-534E-AEF4-7DD3C7ED74EB}"/>
              </a:ext>
            </a:extLst>
          </p:cNvPr>
          <p:cNvSpPr txBox="1"/>
          <p:nvPr/>
        </p:nvSpPr>
        <p:spPr>
          <a:xfrm>
            <a:off x="1260000" y="720000"/>
            <a:ext cx="2368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FILOZOFIA</a:t>
            </a:r>
          </a:p>
        </p:txBody>
      </p:sp>
    </p:spTree>
    <p:extLst>
      <p:ext uri="{BB962C8B-B14F-4D97-AF65-F5344CB8AC3E}">
        <p14:creationId xmlns:p14="http://schemas.microsoft.com/office/powerpoint/2010/main" val="409020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08D7571-C6B7-46FF-BCB6-C84D6879F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99760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188CB2B-879A-5D51-0501-24AB45141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9AC25EC-C9AD-A9E0-5AC2-3A4735118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5" y="876643"/>
            <a:ext cx="804674" cy="80162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C3BF880-3EDD-9E68-4BFF-5B6821C37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1" y="2447542"/>
            <a:ext cx="1722124" cy="98145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A5A1B9B-41EB-0A57-E27D-256FEDD4BE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56" y="638899"/>
            <a:ext cx="1377699" cy="103937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8688924-0D23-E16D-A519-3F007644C0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33" y="4789931"/>
            <a:ext cx="2383541" cy="8564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1277215-4AFE-EB95-E1EF-2F9299096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0" y="4638685"/>
            <a:ext cx="1234443" cy="100584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EA7CF47-6C7F-3289-9664-758091BA31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04" y="2432302"/>
            <a:ext cx="685801" cy="996698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56291A3-2272-B8B7-E28A-9B0CE6E085B4}"/>
              </a:ext>
            </a:extLst>
          </p:cNvPr>
          <p:cNvSpPr txBox="1"/>
          <p:nvPr/>
        </p:nvSpPr>
        <p:spPr>
          <a:xfrm>
            <a:off x="6215642" y="2594509"/>
            <a:ext cx="5523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pl-PL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Dostrzegamy związek między uczciwością i szacunkiem dla partnerów, pracowników oraz klientów, jako elementarny budulec długotrwałych relacji biznesowych. 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pl-PL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Rozumiemy, że spójny system wartości w firmie buduje zaufanie wśród klientów Hydropress. 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5863F85-30F2-3AB7-E2D0-BEC5AE1A1AA8}"/>
              </a:ext>
            </a:extLst>
          </p:cNvPr>
          <p:cNvSpPr txBox="1"/>
          <p:nvPr/>
        </p:nvSpPr>
        <p:spPr>
          <a:xfrm>
            <a:off x="6522328" y="569570"/>
            <a:ext cx="2454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WARTOŚCI</a:t>
            </a:r>
          </a:p>
        </p:txBody>
      </p:sp>
    </p:spTree>
    <p:extLst>
      <p:ext uri="{BB962C8B-B14F-4D97-AF65-F5344CB8AC3E}">
        <p14:creationId xmlns:p14="http://schemas.microsoft.com/office/powerpoint/2010/main" val="392082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4790457-1BD1-CBDE-6495-65D25A3C2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695C26C-7D4B-9047-5742-C7C2641D776A}"/>
              </a:ext>
            </a:extLst>
          </p:cNvPr>
          <p:cNvSpPr txBox="1"/>
          <p:nvPr/>
        </p:nvSpPr>
        <p:spPr>
          <a:xfrm>
            <a:off x="1192915" y="574511"/>
            <a:ext cx="2203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HISTORIA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36942BA-F08B-5F0C-1701-5D813B1A0707}"/>
              </a:ext>
            </a:extLst>
          </p:cNvPr>
          <p:cNvGraphicFramePr/>
          <p:nvPr/>
        </p:nvGraphicFramePr>
        <p:xfrm>
          <a:off x="365873" y="2006928"/>
          <a:ext cx="11698880" cy="3310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834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B5A313F7-F592-4D93-B9CC-4EEDFD83B974}"/>
              </a:ext>
            </a:extLst>
          </p:cNvPr>
          <p:cNvSpPr txBox="1"/>
          <p:nvPr/>
        </p:nvSpPr>
        <p:spPr>
          <a:xfrm>
            <a:off x="632190" y="1852587"/>
            <a:ext cx="5025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Stale rozwijamy własną sieć handlową, uruchamiamy też nowe kanały dystrybucji. </a:t>
            </a:r>
          </a:p>
          <a:p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tamaran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4790457-1BD1-CBDE-6495-65D25A3C2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695C26C-7D4B-9047-5742-C7C2641D776A}"/>
              </a:ext>
            </a:extLst>
          </p:cNvPr>
          <p:cNvSpPr txBox="1"/>
          <p:nvPr/>
        </p:nvSpPr>
        <p:spPr>
          <a:xfrm>
            <a:off x="962095" y="496820"/>
            <a:ext cx="2352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ODDZIAŁY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0068C693-21A8-6F24-2161-EB00BDE2CC56}"/>
              </a:ext>
            </a:extLst>
          </p:cNvPr>
          <p:cNvSpPr txBox="1"/>
          <p:nvPr/>
        </p:nvSpPr>
        <p:spPr>
          <a:xfrm>
            <a:off x="632189" y="2454680"/>
            <a:ext cx="50252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tamaran"/>
            </a:endParaRPr>
          </a:p>
          <a:p>
            <a:r>
              <a:rPr lang="pl-PL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Posiadamy kilka oddziałów i kilka biur handlowych, zlokalizowanych w </a:t>
            </a: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tamaran"/>
              </a:rPr>
              <a:t>Polsce </a:t>
            </a:r>
            <a:r>
              <a:rPr lang="pl-PL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oraz w Ukrainie.</a:t>
            </a:r>
          </a:p>
          <a:p>
            <a:r>
              <a:rPr lang="pl-PL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Wszystko po to, aby wspierać naszych kontrahentów w sposób najbardziej dla nich przyjazny.</a:t>
            </a:r>
          </a:p>
          <a:p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tamaran"/>
            </a:endParaRPr>
          </a:p>
          <a:p>
            <a:r>
              <a:rPr lang="pl-PL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tamaran"/>
              </a:rPr>
              <a:t>Zakres działalności:</a:t>
            </a:r>
          </a:p>
          <a:p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tamaran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Projektowanie napędów i układów sterujących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Produkcja maszyn i podzespołów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Dystrybucja części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Serwis i modernizacja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Diagnostyka hydrauliczna</a:t>
            </a:r>
          </a:p>
          <a:p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E880724-2F56-1D62-3EAC-97130F0FF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468" y="2059913"/>
            <a:ext cx="5681561" cy="339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19C2A63-2F31-4BA0-8302-B005F5AD1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4" y="-10048"/>
            <a:ext cx="506012" cy="4328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8A55513-A1A3-4C20-8BF2-2DB47ADD8E47}"/>
              </a:ext>
            </a:extLst>
          </p:cNvPr>
          <p:cNvSpPr txBox="1"/>
          <p:nvPr/>
        </p:nvSpPr>
        <p:spPr>
          <a:xfrm>
            <a:off x="642092" y="495569"/>
            <a:ext cx="7436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OFERTA HYDROPRESS / PRODUKTY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4D527C7-AF76-4604-7F8E-5C7BCF943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503" y="6180279"/>
            <a:ext cx="1918475" cy="45012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96B7E3-709C-7349-662F-0A204B456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22" y="3986908"/>
            <a:ext cx="9553380" cy="150582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EC13CBF-DB2E-7FDC-A11E-E496BE6A7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23" y="1530044"/>
            <a:ext cx="9553379" cy="154564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1ECA2F2-1D41-D237-9333-52D7D92FC165}"/>
              </a:ext>
            </a:extLst>
          </p:cNvPr>
          <p:cNvSpPr txBox="1"/>
          <p:nvPr/>
        </p:nvSpPr>
        <p:spPr>
          <a:xfrm>
            <a:off x="609221" y="3308265"/>
            <a:ext cx="1281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Elementy złączne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B405F71-3465-DC31-F6D9-9225E8067EC5}"/>
              </a:ext>
            </a:extLst>
          </p:cNvPr>
          <p:cNvSpPr txBox="1"/>
          <p:nvPr/>
        </p:nvSpPr>
        <p:spPr>
          <a:xfrm>
            <a:off x="2196628" y="3308265"/>
            <a:ext cx="1323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Rury hydrauliczne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277CDFF-9CBA-9A8C-4C7C-015937628D6E}"/>
              </a:ext>
            </a:extLst>
          </p:cNvPr>
          <p:cNvSpPr txBox="1"/>
          <p:nvPr/>
        </p:nvSpPr>
        <p:spPr>
          <a:xfrm>
            <a:off x="3826354" y="3310069"/>
            <a:ext cx="746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Uchwyty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26A50D0-BECC-0DE5-8FF8-3E482EF9DC02}"/>
              </a:ext>
            </a:extLst>
          </p:cNvPr>
          <p:cNvSpPr txBox="1"/>
          <p:nvPr/>
        </p:nvSpPr>
        <p:spPr>
          <a:xfrm>
            <a:off x="5302931" y="3308265"/>
            <a:ext cx="1370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Węże hydrauliczne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E994E2-C44B-7949-CA78-6ABD8B700078}"/>
              </a:ext>
            </a:extLst>
          </p:cNvPr>
          <p:cNvSpPr txBox="1"/>
          <p:nvPr/>
        </p:nvSpPr>
        <p:spPr>
          <a:xfrm>
            <a:off x="6919898" y="3302051"/>
            <a:ext cx="967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Złączki węży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61AE4B8-2D02-A636-4BE7-B529A8819AF4}"/>
              </a:ext>
            </a:extLst>
          </p:cNvPr>
          <p:cNvSpPr txBox="1"/>
          <p:nvPr/>
        </p:nvSpPr>
        <p:spPr>
          <a:xfrm>
            <a:off x="8456362" y="3310272"/>
            <a:ext cx="997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Szybkozłącza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5E6553E-C9DE-846C-FD31-079E0827F7AA}"/>
              </a:ext>
            </a:extLst>
          </p:cNvPr>
          <p:cNvSpPr txBox="1"/>
          <p:nvPr/>
        </p:nvSpPr>
        <p:spPr>
          <a:xfrm>
            <a:off x="548412" y="5746931"/>
            <a:ext cx="1468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Pompy hydrauliczne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2139391-EBF6-86F5-69C6-5CAF665A4D3D}"/>
              </a:ext>
            </a:extLst>
          </p:cNvPr>
          <p:cNvSpPr txBox="1"/>
          <p:nvPr/>
        </p:nvSpPr>
        <p:spPr>
          <a:xfrm>
            <a:off x="2093772" y="5741017"/>
            <a:ext cx="1451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Technika napędowa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0426D80-E15E-1D65-7B58-9A174B86BA31}"/>
              </a:ext>
            </a:extLst>
          </p:cNvPr>
          <p:cNvSpPr txBox="1"/>
          <p:nvPr/>
        </p:nvSpPr>
        <p:spPr>
          <a:xfrm>
            <a:off x="3771827" y="5745688"/>
            <a:ext cx="1409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Silniki hydrauliczne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05B90F2-7896-A7B7-35A8-E6E24BFF29C7}"/>
              </a:ext>
            </a:extLst>
          </p:cNvPr>
          <p:cNvSpPr txBox="1"/>
          <p:nvPr/>
        </p:nvSpPr>
        <p:spPr>
          <a:xfrm>
            <a:off x="5261346" y="5752129"/>
            <a:ext cx="1332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Silniki elektryczne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C42AF56B-21D4-D338-28FD-186F62F354C8}"/>
              </a:ext>
            </a:extLst>
          </p:cNvPr>
          <p:cNvSpPr txBox="1"/>
          <p:nvPr/>
        </p:nvSpPr>
        <p:spPr>
          <a:xfrm>
            <a:off x="6789585" y="5753056"/>
            <a:ext cx="1498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Zawory hydrauliczne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79A4A4F-8411-0071-892F-EDBD45398285}"/>
              </a:ext>
            </a:extLst>
          </p:cNvPr>
          <p:cNvSpPr txBox="1"/>
          <p:nvPr/>
        </p:nvSpPr>
        <p:spPr>
          <a:xfrm>
            <a:off x="8355241" y="5752129"/>
            <a:ext cx="1565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Akcesoria elektryczne</a:t>
            </a:r>
          </a:p>
        </p:txBody>
      </p:sp>
    </p:spTree>
    <p:extLst>
      <p:ext uri="{BB962C8B-B14F-4D97-AF65-F5344CB8AC3E}">
        <p14:creationId xmlns:p14="http://schemas.microsoft.com/office/powerpoint/2010/main" val="3047763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19C2A63-2F31-4BA0-8302-B005F5AD1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4" y="-10048"/>
            <a:ext cx="506012" cy="432854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8A55513-A1A3-4C20-8BF2-2DB47ADD8E47}"/>
              </a:ext>
            </a:extLst>
          </p:cNvPr>
          <p:cNvSpPr txBox="1"/>
          <p:nvPr/>
        </p:nvSpPr>
        <p:spPr>
          <a:xfrm>
            <a:off x="642092" y="495569"/>
            <a:ext cx="7259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OFERTA HYDROPRESS / PRODUKTY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4D527C7-AF76-4604-7F8E-5C7BCF943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174" y="6182677"/>
            <a:ext cx="1918475" cy="45012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76A3419-47A0-1178-B577-1413E6E961F3}"/>
              </a:ext>
            </a:extLst>
          </p:cNvPr>
          <p:cNvSpPr txBox="1"/>
          <p:nvPr/>
        </p:nvSpPr>
        <p:spPr>
          <a:xfrm>
            <a:off x="508319" y="3268537"/>
            <a:ext cx="116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Płyty i bloki </a:t>
            </a:r>
          </a:p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przyłączeniowe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7CEA18E-A8A2-35CB-5C3A-511455B9D113}"/>
              </a:ext>
            </a:extLst>
          </p:cNvPr>
          <p:cNvSpPr txBox="1"/>
          <p:nvPr/>
        </p:nvSpPr>
        <p:spPr>
          <a:xfrm>
            <a:off x="2105128" y="3272543"/>
            <a:ext cx="1593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Zbiorniki hydrauliczne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A0BC470-4820-52F3-7E6D-AE9A156A9B81}"/>
              </a:ext>
            </a:extLst>
          </p:cNvPr>
          <p:cNvSpPr txBox="1"/>
          <p:nvPr/>
        </p:nvSpPr>
        <p:spPr>
          <a:xfrm>
            <a:off x="7018234" y="3278130"/>
            <a:ext cx="1164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Zawory liniowe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5E64CBE-1788-D07D-625D-287A2AE087CF}"/>
              </a:ext>
            </a:extLst>
          </p:cNvPr>
          <p:cNvSpPr txBox="1"/>
          <p:nvPr/>
        </p:nvSpPr>
        <p:spPr>
          <a:xfrm>
            <a:off x="8639140" y="5906640"/>
            <a:ext cx="991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Chłodnice </a:t>
            </a:r>
          </a:p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hydrauliczne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A70FE02-A875-E874-2D1B-AAE963BA0368}"/>
              </a:ext>
            </a:extLst>
          </p:cNvPr>
          <p:cNvSpPr txBox="1"/>
          <p:nvPr/>
        </p:nvSpPr>
        <p:spPr>
          <a:xfrm>
            <a:off x="3842250" y="3274309"/>
            <a:ext cx="1331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Zawory nabojowe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6D895EB-6A31-D958-2746-38599AB20338}"/>
              </a:ext>
            </a:extLst>
          </p:cNvPr>
          <p:cNvSpPr txBox="1"/>
          <p:nvPr/>
        </p:nvSpPr>
        <p:spPr>
          <a:xfrm>
            <a:off x="5402393" y="3276549"/>
            <a:ext cx="1159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Zawory kulowe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4D7CAE0-20B4-37FB-0104-3FC08B7CC42A}"/>
              </a:ext>
            </a:extLst>
          </p:cNvPr>
          <p:cNvSpPr txBox="1"/>
          <p:nvPr/>
        </p:nvSpPr>
        <p:spPr>
          <a:xfrm>
            <a:off x="8639140" y="3268537"/>
            <a:ext cx="101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Rozdzielacze </a:t>
            </a:r>
          </a:p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hydrauliczne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CD34DA5-DAAA-3C92-D763-B623DA85F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79" y="4152721"/>
            <a:ext cx="9584596" cy="1514664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6BEB7249-771F-0FA5-BA4A-592209D2DB37}"/>
              </a:ext>
            </a:extLst>
          </p:cNvPr>
          <p:cNvSpPr txBox="1"/>
          <p:nvPr/>
        </p:nvSpPr>
        <p:spPr>
          <a:xfrm>
            <a:off x="504578" y="5900765"/>
            <a:ext cx="1358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System czyszczący </a:t>
            </a:r>
          </a:p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HP clean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0511A52-79EB-2CA7-02AC-718FAD3285F7}"/>
              </a:ext>
            </a:extLst>
          </p:cNvPr>
          <p:cNvSpPr txBox="1"/>
          <p:nvPr/>
        </p:nvSpPr>
        <p:spPr>
          <a:xfrm>
            <a:off x="2148345" y="5899812"/>
            <a:ext cx="1507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Technika pomiarowa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F19DAAE-EB8E-169F-99A3-6F7B1C64201A}"/>
              </a:ext>
            </a:extLst>
          </p:cNvPr>
          <p:cNvSpPr txBox="1"/>
          <p:nvPr/>
        </p:nvSpPr>
        <p:spPr>
          <a:xfrm>
            <a:off x="3755443" y="5899811"/>
            <a:ext cx="1416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Technika filtracyjna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746B577-573A-C3CE-DD1C-7AD3F86D49CA}"/>
              </a:ext>
            </a:extLst>
          </p:cNvPr>
          <p:cNvSpPr txBox="1"/>
          <p:nvPr/>
        </p:nvSpPr>
        <p:spPr>
          <a:xfrm>
            <a:off x="5402393" y="5899811"/>
            <a:ext cx="1551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Cylindry hydrauliczne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E94F64E-3FB9-293A-FBF3-17F021AE854E}"/>
              </a:ext>
            </a:extLst>
          </p:cNvPr>
          <p:cNvSpPr txBox="1"/>
          <p:nvPr/>
        </p:nvSpPr>
        <p:spPr>
          <a:xfrm>
            <a:off x="7087429" y="5899811"/>
            <a:ext cx="1220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Osłony do węży </a:t>
            </a:r>
          </a:p>
          <a:p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przewodów 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1012B34-A17D-0330-46FF-9B4985F16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79" y="1526617"/>
            <a:ext cx="9584595" cy="15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1608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4202</TotalTime>
  <Words>980</Words>
  <Application>Microsoft Office PowerPoint</Application>
  <PresentationFormat>Panoramiczny</PresentationFormat>
  <Paragraphs>194</Paragraphs>
  <Slides>22</Slides>
  <Notes>10</Notes>
  <HiddenSlides>1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Arial</vt:lpstr>
      <vt:lpstr>Bahnschrift</vt:lpstr>
      <vt:lpstr>Calibri</vt:lpstr>
      <vt:lpstr>Calibri Light</vt:lpstr>
      <vt:lpstr>Catamaran</vt:lpstr>
      <vt:lpstr>Franklin Gothic Medium</vt:lpstr>
      <vt:lpstr>neue-haas-grotesk-display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Lorem Ipsum</dc:title>
  <dc:creator>Jerzy Gawryołek</dc:creator>
  <cp:lastModifiedBy>Renata Szymańska</cp:lastModifiedBy>
  <cp:revision>92</cp:revision>
  <dcterms:created xsi:type="dcterms:W3CDTF">2021-10-22T06:29:57Z</dcterms:created>
  <dcterms:modified xsi:type="dcterms:W3CDTF">2026-04-21T11:24:26Z</dcterms:modified>
</cp:coreProperties>
</file>